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6"/>
  </p:notesMasterIdLst>
  <p:sldIdLst>
    <p:sldId id="272" r:id="rId2"/>
    <p:sldId id="273" r:id="rId3"/>
    <p:sldId id="274" r:id="rId4"/>
    <p:sldId id="27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87" d="100"/>
          <a:sy n="87" d="100"/>
        </p:scale>
        <p:origin x="90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0DA6B-4E1E-4115-8C59-E902F2CCC31D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936C17-32CC-4985-937D-DD7827EA4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330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:notes"/>
          <p:cNvSpPr txBox="1">
            <a:spLocks noGrp="1"/>
          </p:cNvSpPr>
          <p:nvPr>
            <p:ph type="body" idx="1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25" tIns="92425" rIns="92425" bIns="92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8" name="Google Shape;16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6013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776355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4:notes"/>
          <p:cNvSpPr txBox="1">
            <a:spLocks noGrp="1"/>
          </p:cNvSpPr>
          <p:nvPr>
            <p:ph type="body" idx="1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25" tIns="92425" rIns="92425" bIns="92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4" name="Google Shape;1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6013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540462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4:notes"/>
          <p:cNvSpPr txBox="1">
            <a:spLocks noGrp="1"/>
          </p:cNvSpPr>
          <p:nvPr>
            <p:ph type="body" idx="1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25" tIns="92425" rIns="92425" bIns="92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4" name="Google Shape;1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6013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512396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4:notes"/>
          <p:cNvSpPr txBox="1">
            <a:spLocks noGrp="1"/>
          </p:cNvSpPr>
          <p:nvPr>
            <p:ph type="body" idx="1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25" tIns="92425" rIns="92425" bIns="92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4" name="Google Shape;1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6013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52068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2194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436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847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93253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5538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634829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4973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3666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411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231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792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52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519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670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062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644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410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3E7BBC5-D34A-414A-B65C-AD917001EC96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C6FE606-6418-4B71-BFD7-3BD296D24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611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62D2EF"/>
            </a:gs>
            <a:gs pos="10000">
              <a:srgbClr val="62D2EF"/>
            </a:gs>
            <a:gs pos="100000">
              <a:srgbClr val="05578D"/>
            </a:gs>
          </a:gsLst>
          <a:lin ang="6120000" scaled="0"/>
        </a:gradFill>
        <a:effectLst/>
      </p:bgPr>
    </p:bg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"/>
          <p:cNvSpPr txBox="1"/>
          <p:nvPr/>
        </p:nvSpPr>
        <p:spPr>
          <a:xfrm>
            <a:off x="0" y="230066"/>
            <a:ext cx="12192000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entury Gothic"/>
              <a:buNone/>
            </a:pPr>
            <a:r>
              <a:rPr lang="en-US" sz="4000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Dispatcher Responsibilities</a:t>
            </a:r>
            <a:endParaRPr sz="1800" b="1" i="0" u="none" strike="noStrike" cap="none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1" name="Google Shape;171;p3"/>
          <p:cNvSpPr txBox="1"/>
          <p:nvPr/>
        </p:nvSpPr>
        <p:spPr>
          <a:xfrm>
            <a:off x="510568" y="1671484"/>
            <a:ext cx="11538858" cy="2862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Century Gothic" panose="020B0502020202020204" pitchFamily="34" charset="0"/>
              </a:rPr>
              <a:t>Join the WhatsApp group chats (Driver and Dispatcher Chat) via the email link sent by the Dispatch Coordinator.</a:t>
            </a:r>
          </a:p>
          <a:p>
            <a:pPr lvl="1"/>
            <a:endParaRPr lang="en-US" sz="2000" b="1" dirty="0">
              <a:latin typeface="Century Gothic" panose="020B0502020202020204" pitchFamily="34" charset="0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Century Gothic" panose="020B0502020202020204" pitchFamily="34" charset="0"/>
              </a:rPr>
              <a:t>In the chat, send a message in the following format:</a:t>
            </a:r>
          </a:p>
          <a:p>
            <a:pPr lvl="1"/>
            <a:r>
              <a:rPr lang="en-US" sz="2000" dirty="0">
                <a:latin typeface="Century Gothic" panose="020B0502020202020204" pitchFamily="34" charset="0"/>
              </a:rPr>
              <a:t>“Hi! This is </a:t>
            </a:r>
            <a:r>
              <a:rPr lang="en-US" sz="2000" u="sng" dirty="0">
                <a:latin typeface="Century Gothic" panose="020B0502020202020204" pitchFamily="34" charset="0"/>
              </a:rPr>
              <a:t>Amanda</a:t>
            </a:r>
            <a:r>
              <a:rPr lang="en-US" sz="2000" dirty="0">
                <a:latin typeface="Century Gothic" panose="020B0502020202020204" pitchFamily="34" charset="0"/>
              </a:rPr>
              <a:t>. I am the dispatcher for KMC AADD tonight. To ensure everyone here is actively volunteering, please respond with your last name.”</a:t>
            </a:r>
          </a:p>
          <a:p>
            <a:pPr lvl="1"/>
            <a:endParaRPr lang="en-US" sz="2000" dirty="0">
              <a:latin typeface="Century Gothic" panose="020B0502020202020204" pitchFamily="34" charset="0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Gothic" panose="020B0502020202020204" pitchFamily="34" charset="0"/>
              </a:rPr>
              <a:t>Ensure all volunteers respond with their last name. If a volunteer does not confirm, please take note and notify AADD leadership immediately.</a:t>
            </a:r>
          </a:p>
        </p:txBody>
      </p:sp>
    </p:spTree>
    <p:extLst>
      <p:ext uri="{BB962C8B-B14F-4D97-AF65-F5344CB8AC3E}">
        <p14:creationId xmlns:p14="http://schemas.microsoft.com/office/powerpoint/2010/main" val="2743923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62D2EF"/>
            </a:gs>
            <a:gs pos="10000">
              <a:srgbClr val="62D2EF"/>
            </a:gs>
            <a:gs pos="100000">
              <a:srgbClr val="05578D"/>
            </a:gs>
          </a:gsLst>
          <a:lin ang="6120000" scaled="0"/>
        </a:gradFill>
        <a:effectLst/>
      </p:bgPr>
    </p:bg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4"/>
          <p:cNvSpPr txBox="1"/>
          <p:nvPr/>
        </p:nvSpPr>
        <p:spPr>
          <a:xfrm>
            <a:off x="0" y="258842"/>
            <a:ext cx="12192000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</a:pPr>
            <a:r>
              <a:rPr lang="en-US" sz="4400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Dispatcher Responsibilities</a:t>
            </a:r>
            <a:endParaRPr sz="1800" b="1" i="0" u="none" strike="noStrike" cap="none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7" name="Google Shape;177;p4"/>
          <p:cNvSpPr txBox="1"/>
          <p:nvPr/>
        </p:nvSpPr>
        <p:spPr>
          <a:xfrm>
            <a:off x="489857" y="1169536"/>
            <a:ext cx="11321143" cy="5016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sz="20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When the dispatcher receives a call: </a:t>
            </a:r>
          </a:p>
          <a:p>
            <a:endParaRPr lang="en-US" sz="2000" dirty="0">
              <a:latin typeface="Century Gothic" panose="020B0502020202020204" pitchFamily="34" charset="0"/>
            </a:endParaRPr>
          </a:p>
          <a:p>
            <a:r>
              <a:rPr lang="en-US" sz="2000" dirty="0">
                <a:latin typeface="Century Gothic" panose="020B0502020202020204" pitchFamily="34" charset="0"/>
              </a:rPr>
              <a:t>You </a:t>
            </a:r>
            <a:r>
              <a:rPr lang="en-US" sz="2000" b="1" dirty="0">
                <a:latin typeface="Century Gothic" panose="020B0502020202020204" pitchFamily="34" charset="0"/>
              </a:rPr>
              <a:t>MUST</a:t>
            </a:r>
            <a:r>
              <a:rPr lang="en-US" sz="2000" dirty="0">
                <a:latin typeface="Century Gothic" panose="020B0502020202020204" pitchFamily="34" charset="0"/>
              </a:rPr>
              <a:t> ask the requestor the below information and </a:t>
            </a:r>
            <a:r>
              <a:rPr lang="en-US" sz="2000" b="1" dirty="0">
                <a:latin typeface="Century Gothic" panose="020B0502020202020204" pitchFamily="34" charset="0"/>
              </a:rPr>
              <a:t>log ALL </a:t>
            </a:r>
            <a:r>
              <a:rPr lang="en-US" sz="2000" dirty="0">
                <a:latin typeface="Century Gothic" panose="020B0502020202020204" pitchFamily="34" charset="0"/>
              </a:rPr>
              <a:t>information on the Excel Doc:</a:t>
            </a:r>
            <a:endParaRPr sz="2000" b="1" i="0" u="none" strike="noStrike" cap="none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800100" marR="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AutoNum type="arabicPeriod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What is your first name?</a:t>
            </a:r>
            <a:r>
              <a:rPr lang="en-US" sz="20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(</a:t>
            </a:r>
            <a:r>
              <a:rPr lang="en-US" sz="20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ONLY</a:t>
            </a:r>
            <a:r>
              <a:rPr lang="en-US" sz="20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track member’s first name.)</a:t>
            </a:r>
            <a:endParaRPr lang="en-US" sz="2000" b="0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800100" marR="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AutoNum type="arabicPeriod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Are you a DOD ID card holder? </a:t>
            </a:r>
          </a:p>
          <a:p>
            <a:pPr marL="800100" marR="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AutoNum type="arabicPeriod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How many individuals need a ride?</a:t>
            </a:r>
            <a:endParaRPr sz="2000" b="0" i="0" u="none" strike="noStrike" cap="none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800100" marR="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AutoNum type="arabicPeriod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How many of those individuals are male/female?</a:t>
            </a:r>
            <a:endParaRPr sz="2000" b="0" i="0" u="none" strike="noStrike" cap="none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800100" marR="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AutoNum type="arabicPeriod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Where do you need to be picked up from?</a:t>
            </a:r>
            <a:endParaRPr sz="2000" b="0" i="0" u="none" strike="noStrike" cap="none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800100" marR="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AutoNum type="arabicPeriod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Where do you live? (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REQUIRED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 confirm authorized drop off location).</a:t>
            </a:r>
            <a:endParaRPr sz="2000" b="0" i="0" u="none" strike="noStrike" cap="none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800100" marR="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AutoNum type="arabicPeriod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What is your phone number in case we need to reach you? (Confirm you have the correct number and verify the country code).</a:t>
            </a:r>
            <a:endParaRPr sz="2000" b="0" i="0" u="none" strike="noStrike" cap="none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284231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62D2EF"/>
            </a:gs>
            <a:gs pos="10000">
              <a:srgbClr val="62D2EF"/>
            </a:gs>
            <a:gs pos="100000">
              <a:srgbClr val="05578D"/>
            </a:gs>
          </a:gsLst>
          <a:lin ang="6120000" scaled="0"/>
        </a:gradFill>
        <a:effectLst/>
      </p:bgPr>
    </p:bg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4"/>
          <p:cNvSpPr txBox="1"/>
          <p:nvPr/>
        </p:nvSpPr>
        <p:spPr>
          <a:xfrm>
            <a:off x="0" y="258841"/>
            <a:ext cx="12192000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</a:pPr>
            <a:r>
              <a:rPr lang="en-US" sz="4400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Dispatcher Responsibilities</a:t>
            </a:r>
            <a:endParaRPr sz="1800" b="1" i="0" u="none" strike="noStrike" cap="none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E93BD5-1837-1B1C-BBAE-5BE26291F745}"/>
              </a:ext>
            </a:extLst>
          </p:cNvPr>
          <p:cNvSpPr txBox="1"/>
          <p:nvPr/>
        </p:nvSpPr>
        <p:spPr>
          <a:xfrm>
            <a:off x="620487" y="1063676"/>
            <a:ext cx="11085644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latin typeface="Century Gothic" panose="020B0502020202020204" pitchFamily="34" charset="0"/>
              </a:rPr>
              <a:t>Dispatcher will then text the driver group chat that they have a member that needs a ride in the following format:</a:t>
            </a:r>
          </a:p>
          <a:p>
            <a:r>
              <a:rPr lang="en-US" sz="2000" dirty="0">
                <a:latin typeface="Century Gothic" panose="020B0502020202020204" pitchFamily="34" charset="0"/>
              </a:rPr>
              <a:t>	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latin typeface="Century Gothic" panose="020B0502020202020204" pitchFamily="34" charset="0"/>
              </a:rPr>
              <a:t>	Call #: 1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latin typeface="Century Gothic" panose="020B0502020202020204" pitchFamily="34" charset="0"/>
              </a:rPr>
              <a:t>	Name: Kayla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latin typeface="Century Gothic" panose="020B0502020202020204" pitchFamily="34" charset="0"/>
              </a:rPr>
              <a:t>	Phone #: +49 123-4567-8901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latin typeface="Century Gothic" panose="020B0502020202020204" pitchFamily="34" charset="0"/>
              </a:rPr>
              <a:t>	Pick-up Location: Ramstein AB, Bldg. 2103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latin typeface="Century Gothic" panose="020B0502020202020204" pitchFamily="34" charset="0"/>
              </a:rPr>
              <a:t>	Drop-off Location: </a:t>
            </a:r>
            <a:r>
              <a:rPr lang="en-US" sz="2000" dirty="0" err="1">
                <a:latin typeface="Century Gothic" panose="020B0502020202020204" pitchFamily="34" charset="0"/>
              </a:rPr>
              <a:t>Vogelweh</a:t>
            </a:r>
            <a:r>
              <a:rPr lang="en-US" sz="2000" dirty="0">
                <a:latin typeface="Century Gothic" panose="020B0502020202020204" pitchFamily="34" charset="0"/>
              </a:rPr>
              <a:t> AB, Bldg. 1023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latin typeface="Century Gothic" panose="020B0502020202020204" pitchFamily="34" charset="0"/>
              </a:rPr>
              <a:t>	# of riders: 3 (2 male/1 female)</a:t>
            </a:r>
          </a:p>
          <a:p>
            <a:endParaRPr lang="en-US" sz="2000" dirty="0">
              <a:latin typeface="Century Gothic" panose="020B0502020202020204" pitchFamily="34" charset="0"/>
            </a:endParaRPr>
          </a:p>
          <a:p>
            <a:r>
              <a:rPr lang="en-US" sz="2000" b="1" dirty="0">
                <a:latin typeface="Century Gothic" panose="020B0502020202020204" pitchFamily="34" charset="0"/>
              </a:rPr>
              <a:t>ALL</a:t>
            </a:r>
            <a:r>
              <a:rPr lang="en-US" sz="2000" dirty="0">
                <a:latin typeface="Century Gothic" panose="020B0502020202020204" pitchFamily="34" charset="0"/>
              </a:rPr>
              <a:t> drivers will respond with their ETA to location, and closest driver will accept the ride.</a:t>
            </a:r>
          </a:p>
          <a:p>
            <a:endParaRPr lang="en-US" sz="2000" b="1" dirty="0">
              <a:latin typeface="Century Gothic" panose="020B0502020202020204" pitchFamily="34" charset="0"/>
            </a:endParaRPr>
          </a:p>
          <a:p>
            <a:r>
              <a:rPr lang="en-US" sz="2000" b="1" dirty="0">
                <a:latin typeface="Century Gothic" panose="020B0502020202020204" pitchFamily="34" charset="0"/>
              </a:rPr>
              <a:t>Once driver accepts the ride, the dispatcher will then text AADD requestor</a:t>
            </a:r>
            <a:r>
              <a:rPr lang="en-US" sz="2000" dirty="0">
                <a:latin typeface="Century Gothic" panose="020B0502020202020204" pitchFamily="34" charset="0"/>
              </a:rPr>
              <a:t>: Make/model/color of vehicle and license plate number. Driver will contact rider and provide ETA and will call member upon arrival.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651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62D2EF"/>
            </a:gs>
            <a:gs pos="10000">
              <a:srgbClr val="62D2EF"/>
            </a:gs>
            <a:gs pos="100000">
              <a:srgbClr val="05578D"/>
            </a:gs>
          </a:gsLst>
          <a:lin ang="6120000" scaled="0"/>
        </a:gradFill>
        <a:effectLst/>
      </p:bgPr>
    </p:bg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4"/>
          <p:cNvSpPr txBox="1"/>
          <p:nvPr/>
        </p:nvSpPr>
        <p:spPr>
          <a:xfrm>
            <a:off x="0" y="227310"/>
            <a:ext cx="12192000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</a:pPr>
            <a:r>
              <a:rPr lang="en-US" sz="4400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Dispatcher Responsibilities</a:t>
            </a:r>
            <a:endParaRPr sz="1800" b="1" i="0" u="none" strike="noStrike" cap="none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E93BD5-1837-1B1C-BBAE-5BE26291F745}"/>
              </a:ext>
            </a:extLst>
          </p:cNvPr>
          <p:cNvSpPr txBox="1"/>
          <p:nvPr/>
        </p:nvSpPr>
        <p:spPr>
          <a:xfrm>
            <a:off x="412420" y="1417068"/>
            <a:ext cx="11367159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Gothic" panose="020B0502020202020204" pitchFamily="34" charset="0"/>
              </a:rPr>
              <a:t>Dispatcher will receive an email with 86 AW AADD Dispatcher Call Tracker prior to their shift.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Century Gothic" panose="020B0502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Gothic" panose="020B0502020202020204" pitchFamily="34" charset="0"/>
              </a:rPr>
              <a:t>Once </a:t>
            </a:r>
            <a:r>
              <a:rPr lang="en-US" sz="2000" b="1" dirty="0">
                <a:latin typeface="Century Gothic" panose="020B0502020202020204" pitchFamily="34" charset="0"/>
              </a:rPr>
              <a:t>EACH</a:t>
            </a:r>
            <a:r>
              <a:rPr lang="en-US" sz="2000" dirty="0">
                <a:latin typeface="Century Gothic" panose="020B0502020202020204" pitchFamily="34" charset="0"/>
              </a:rPr>
              <a:t> trip is complete, Dispatcher </a:t>
            </a:r>
            <a:r>
              <a:rPr lang="en-US" sz="2000" b="1" dirty="0">
                <a:latin typeface="Century Gothic" panose="020B0502020202020204" pitchFamily="34" charset="0"/>
              </a:rPr>
              <a:t>MUST</a:t>
            </a:r>
            <a:r>
              <a:rPr lang="en-US" sz="2000" dirty="0">
                <a:latin typeface="Century Gothic" panose="020B0502020202020204" pitchFamily="34" charset="0"/>
              </a:rPr>
              <a:t> use the 86 AW AADD Dispatcher Call Tracker FY23 to fill out the trip information for </a:t>
            </a:r>
            <a:r>
              <a:rPr lang="en-US" sz="2000" b="1" dirty="0">
                <a:latin typeface="Century Gothic" panose="020B0502020202020204" pitchFamily="34" charset="0"/>
              </a:rPr>
              <a:t>EACH</a:t>
            </a:r>
            <a:r>
              <a:rPr lang="en-US" sz="2000" dirty="0">
                <a:latin typeface="Century Gothic" panose="020B0502020202020204" pitchFamily="34" charset="0"/>
              </a:rPr>
              <a:t> ride.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Century Gothic" panose="020B0502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Gothic" panose="020B0502020202020204" pitchFamily="34" charset="0"/>
              </a:rPr>
              <a:t>This call log </a:t>
            </a:r>
            <a:r>
              <a:rPr lang="en-US" sz="2000" b="1" dirty="0">
                <a:latin typeface="Century Gothic" panose="020B0502020202020204" pitchFamily="34" charset="0"/>
              </a:rPr>
              <a:t>MUST</a:t>
            </a:r>
            <a:r>
              <a:rPr lang="en-US" sz="2000" dirty="0">
                <a:latin typeface="Century Gothic" panose="020B0502020202020204" pitchFamily="34" charset="0"/>
              </a:rPr>
              <a:t> be filled out completely and resent in original Excel Workbook and </a:t>
            </a:r>
            <a:r>
              <a:rPr lang="en-US" sz="2000" b="1" dirty="0">
                <a:latin typeface="Century Gothic" panose="020B0502020202020204" pitchFamily="34" charset="0"/>
              </a:rPr>
              <a:t>NOT</a:t>
            </a:r>
            <a:r>
              <a:rPr lang="en-US" sz="2000" dirty="0">
                <a:latin typeface="Century Gothic" panose="020B0502020202020204" pitchFamily="34" charset="0"/>
              </a:rPr>
              <a:t> in any other format.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Century Gothic" panose="020B0502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Gothic" panose="020B0502020202020204" pitchFamily="34" charset="0"/>
              </a:rPr>
              <a:t>This </a:t>
            </a:r>
            <a:r>
              <a:rPr lang="en-US" sz="2000" b="1" dirty="0">
                <a:latin typeface="Century Gothic" panose="020B0502020202020204" pitchFamily="34" charset="0"/>
              </a:rPr>
              <a:t>MUST</a:t>
            </a:r>
            <a:r>
              <a:rPr lang="en-US" sz="2000" dirty="0">
                <a:latin typeface="Century Gothic" panose="020B0502020202020204" pitchFamily="34" charset="0"/>
              </a:rPr>
              <a:t> be completed and sent to KMC.AADD.1@us.af.mil by the following day at noon.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Century Gothic" panose="020B0502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Century Gothic" panose="020B0502020202020204" pitchFamily="34" charset="0"/>
              </a:rPr>
              <a:t>IF</a:t>
            </a:r>
            <a:r>
              <a:rPr lang="en-US" sz="2000" dirty="0">
                <a:latin typeface="Century Gothic" panose="020B0502020202020204" pitchFamily="34" charset="0"/>
              </a:rPr>
              <a:t> Dispatcher does not fill out the document appropriately and completely by the time requested, the member </a:t>
            </a:r>
            <a:r>
              <a:rPr lang="en-US" sz="2000" b="1" dirty="0">
                <a:latin typeface="Century Gothic" panose="020B0502020202020204" pitchFamily="34" charset="0"/>
              </a:rPr>
              <a:t>WILL</a:t>
            </a:r>
            <a:r>
              <a:rPr lang="en-US" sz="2000" dirty="0">
                <a:latin typeface="Century Gothic" panose="020B0502020202020204" pitchFamily="34" charset="0"/>
              </a:rPr>
              <a:t> </a:t>
            </a:r>
            <a:r>
              <a:rPr lang="en-US" sz="2000" b="1" dirty="0">
                <a:latin typeface="Century Gothic" panose="020B0502020202020204" pitchFamily="34" charset="0"/>
              </a:rPr>
              <a:t>NOT</a:t>
            </a:r>
            <a:r>
              <a:rPr lang="en-US" sz="2000" dirty="0">
                <a:latin typeface="Century Gothic" panose="020B0502020202020204" pitchFamily="34" charset="0"/>
              </a:rPr>
              <a:t> be allowed to volunteer for AADD again. </a:t>
            </a:r>
          </a:p>
        </p:txBody>
      </p:sp>
    </p:spTree>
    <p:extLst>
      <p:ext uri="{BB962C8B-B14F-4D97-AF65-F5344CB8AC3E}">
        <p14:creationId xmlns:p14="http://schemas.microsoft.com/office/powerpoint/2010/main" val="333710095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455</Words>
  <Application>Microsoft Office PowerPoint</Application>
  <PresentationFormat>Widescreen</PresentationFormat>
  <Paragraphs>41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Wingdings 3</vt:lpstr>
      <vt:lpstr>Slice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JAMES, EMMELINE M SSgt USAF USAFE 86 AW/PA</dc:creator>
  <cp:lastModifiedBy>JAMES, EMMELINE M SSgt USAF USAFE 86 AW/PA</cp:lastModifiedBy>
  <cp:revision>1</cp:revision>
  <dcterms:created xsi:type="dcterms:W3CDTF">2023-03-31T12:02:10Z</dcterms:created>
  <dcterms:modified xsi:type="dcterms:W3CDTF">2023-03-31T12:04:52Z</dcterms:modified>
</cp:coreProperties>
</file>