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53"/>
  </p:notesMasterIdLst>
  <p:handoutMasterIdLst>
    <p:handoutMasterId r:id="rId54"/>
  </p:handout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92" r:id="rId32"/>
    <p:sldId id="313" r:id="rId33"/>
    <p:sldId id="295" r:id="rId34"/>
    <p:sldId id="296" r:id="rId35"/>
    <p:sldId id="260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40" y="60"/>
      </p:cViewPr>
      <p:guideLst>
        <p:guide orient="horz" pos="283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9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9BA9C-16A1-4BB3-AE9D-57DC971E3C59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03C72-EBFE-41BC-899C-2B62689B1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98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66774-1DCB-4000-B811-54668DA78E58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1DADA-EE80-445F-A899-88050D70A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44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5C1C0-BD6E-4E30-8A1B-712126C80DF9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3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47030-C606-4D0D-9441-3998D7156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28534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5BB8-F69D-49FE-A9FC-A05844471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2301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5425" y="76200"/>
            <a:ext cx="2098675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813" y="76200"/>
            <a:ext cx="6145212" cy="6172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ADC90-A4E3-407A-BDDF-B9284CD505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03332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ert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1" y="1463618"/>
            <a:ext cx="7162800" cy="480942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20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Type of Certificate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990601" y="3869778"/>
            <a:ext cx="7162800" cy="702222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500" i="0" cap="all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[Describe contribution / reason for award here]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90601" y="2949678"/>
            <a:ext cx="7162800" cy="739588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b="0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Recipient Name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990601" y="2560805"/>
            <a:ext cx="7162800" cy="325881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500" i="0" cap="all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[Add text here, such as “This Acknowledges That”]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1463617" y="5217459"/>
            <a:ext cx="2971800" cy="268941"/>
          </a:xfrm>
        </p:spPr>
        <p:txBody>
          <a:bodyPr lIns="91440" tIns="0" rIns="9144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800" b="0" i="0" cap="all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Name/Title of Presenter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4726190" y="5217459"/>
            <a:ext cx="2970010" cy="268941"/>
          </a:xfrm>
        </p:spPr>
        <p:txBody>
          <a:bodyPr lIns="91440" tIns="0" rIns="9144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800" b="0" i="0" cap="all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637"/>
            </a:lvl2pPr>
            <a:lvl3pPr marL="0" indent="0" algn="ctr">
              <a:spcBef>
                <a:spcPts val="0"/>
              </a:spcBef>
              <a:buNone/>
              <a:defRPr sz="1637"/>
            </a:lvl3pPr>
            <a:lvl4pPr marL="0" indent="0" algn="ctr">
              <a:spcBef>
                <a:spcPts val="0"/>
              </a:spcBef>
              <a:buNone/>
              <a:defRPr sz="1637"/>
            </a:lvl4pPr>
            <a:lvl5pPr marL="0" indent="0" algn="ctr">
              <a:spcBef>
                <a:spcPts val="0"/>
              </a:spcBef>
              <a:buNone/>
              <a:defRPr sz="1637"/>
            </a:lvl5pPr>
          </a:lstStyle>
          <a:p>
            <a:pPr lvl="0"/>
            <a:r>
              <a:rPr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7123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43E3A-920B-42E5-882A-561752272C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01325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DBA4D-1194-4977-90BA-8649E5F9AB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2634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7813" y="1504950"/>
            <a:ext cx="4121150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363" y="1504950"/>
            <a:ext cx="4122737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514B1-53C8-4EC7-BC57-49EE95B637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42778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B3BAA-0ADA-45EB-B039-C2B8E47794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17207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6ED8-D21D-4414-9D92-12BBD282E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17985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001F1-8527-45FC-A339-3B0A347784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23463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8E6C9-9A96-4B19-9073-8D9E02F2C9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41785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CE7F8-046F-4D25-BB90-9C8D24317C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1013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7813" y="1504950"/>
            <a:ext cx="8396287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0"/>
            <a:r>
              <a:rPr lang="en-US" altLang="en-US" smtClean="0"/>
              <a:t>2nd Bullet</a:t>
            </a:r>
          </a:p>
        </p:txBody>
      </p:sp>
      <p:sp>
        <p:nvSpPr>
          <p:cNvPr id="1212416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241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rgbClr val="969696"/>
                </a:solidFill>
              </a:defRPr>
            </a:lvl1pPr>
          </a:lstStyle>
          <a:p>
            <a:pPr>
              <a:defRPr/>
            </a:pPr>
            <a:fld id="{4F744DDF-BB8D-4155-B0F2-0B6F97F11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z="1600" b="1" i="1" smtClean="0">
              <a:latin typeface="Century Schoolbook" pitchFamily="18" charset="0"/>
            </a:endParaRPr>
          </a:p>
        </p:txBody>
      </p:sp>
      <p:sp>
        <p:nvSpPr>
          <p:cNvPr id="121241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81113" y="76200"/>
            <a:ext cx="6570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Line 6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11"/>
          <p:cNvSpPr>
            <a:spLocks noChangeArrowheads="1"/>
          </p:cNvSpPr>
          <p:nvPr/>
        </p:nvSpPr>
        <p:spPr bwMode="auto">
          <a:xfrm>
            <a:off x="2306638" y="6491288"/>
            <a:ext cx="438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b="1" i="1" smtClean="0">
                <a:solidFill>
                  <a:schemeClr val="bg1"/>
                </a:solidFill>
              </a:rPr>
              <a:t>“Virtus Perdurat – Enduring Courage!”</a:t>
            </a:r>
          </a:p>
        </p:txBody>
      </p:sp>
      <p:grpSp>
        <p:nvGrpSpPr>
          <p:cNvPr id="1034" name="Group 16"/>
          <p:cNvGrpSpPr>
            <a:grpSpLocks/>
          </p:cNvGrpSpPr>
          <p:nvPr/>
        </p:nvGrpSpPr>
        <p:grpSpPr bwMode="auto">
          <a:xfrm>
            <a:off x="7678738" y="33338"/>
            <a:ext cx="1109662" cy="1135062"/>
            <a:chOff x="4998" y="21"/>
            <a:chExt cx="699" cy="715"/>
          </a:xfrm>
        </p:grpSpPr>
        <p:graphicFrame>
          <p:nvGraphicFramePr>
            <p:cNvPr id="1036" name="Object 13"/>
            <p:cNvGraphicFramePr>
              <a:graphicFrameLocks noChangeAspect="1"/>
            </p:cNvGraphicFramePr>
            <p:nvPr/>
          </p:nvGraphicFramePr>
          <p:xfrm>
            <a:off x="4998" y="21"/>
            <a:ext cx="449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" name="Photo Editor Photo" r:id="rId15" imgW="3277057" imgH="3333333" progId="">
                    <p:embed/>
                  </p:oleObj>
                </mc:Choice>
                <mc:Fallback>
                  <p:oleObj name="Photo Editor Photo" r:id="rId15" imgW="3277057" imgH="3333333" progId="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8" y="21"/>
                          <a:ext cx="449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618FFD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919191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037" name="Picture 12" descr="3AF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" y="86"/>
              <a:ext cx="598" cy="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9" descr="86_AW_logo_3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2" y="304"/>
              <a:ext cx="425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5" name="Picture 15" descr="afg_021216_017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1" r="12108" b="17827"/>
          <a:stretch>
            <a:fillRect/>
          </a:stretch>
        </p:blipFill>
        <p:spPr bwMode="auto">
          <a:xfrm>
            <a:off x="265113" y="223838"/>
            <a:ext cx="94297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85750" indent="-2857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•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b="1">
          <a:solidFill>
            <a:srgbClr val="000066"/>
          </a:solidFill>
          <a:latin typeface="+mn-lt"/>
        </a:defRPr>
      </a:lvl2pPr>
      <a:lvl3pPr marL="1143000" indent="-22860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»"/>
        <a:defRPr b="1">
          <a:solidFill>
            <a:srgbClr val="000066"/>
          </a:solidFill>
          <a:latin typeface="+mn-lt"/>
        </a:defRPr>
      </a:lvl3pPr>
      <a:lvl4pPr marL="15430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•"/>
        <a:defRPr sz="1400" b="1">
          <a:solidFill>
            <a:srgbClr val="000066"/>
          </a:solidFill>
          <a:latin typeface="+mn-lt"/>
        </a:defRPr>
      </a:lvl4pPr>
      <a:lvl5pPr marL="20002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sz="1400" b="1">
          <a:solidFill>
            <a:srgbClr val="E3DA1D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4574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sz="1400" b="1">
          <a:solidFill>
            <a:srgbClr val="E3DA1D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146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sz="1400" b="1">
          <a:solidFill>
            <a:srgbClr val="E3DA1D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3718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sz="1400" b="1">
          <a:solidFill>
            <a:srgbClr val="E3DA1D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29050" indent="-171450" algn="l" rtl="0" eaLnBrk="1" fontAlgn="base" hangingPunct="1">
        <a:lnSpc>
          <a:spcPct val="87000"/>
        </a:lnSpc>
        <a:spcBef>
          <a:spcPct val="30000"/>
        </a:spcBef>
        <a:spcAft>
          <a:spcPct val="0"/>
        </a:spcAft>
        <a:buChar char="–"/>
        <a:defRPr sz="1400" b="1">
          <a:solidFill>
            <a:srgbClr val="E3DA1D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af.ataaps.csd.disa.mil/ataaps_AF3/help/Home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e-publishing.af.mil/production/1/af_a1/form/af428/af428.pdf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static.e-publishing.af.mil/production/1/af_a1/publication/afi36-815/afi36-815.pdf" TargetMode="External"/><Relationship Id="rId2" Type="http://schemas.openxmlformats.org/officeDocument/2006/relationships/hyperlink" Target="https://www.opm.gov/policy-data-oversight/pay-leave/leave-administration/#url=Fact-Shee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tic.e-publishing.af.mil/production/1/af_a1/publication/dodi1400.25v550_afi36-808/dodi1400.25v550_afi36-808.pdf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799" y="1811179"/>
            <a:ext cx="7772400" cy="1470025"/>
          </a:xfrm>
        </p:spPr>
        <p:txBody>
          <a:bodyPr/>
          <a:lstStyle/>
          <a:p>
            <a:r>
              <a:rPr lang="en-US" dirty="0" smtClean="0"/>
              <a:t>ATAAPS </a:t>
            </a:r>
            <a:br>
              <a:rPr lang="en-US" dirty="0" smtClean="0"/>
            </a:br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354580" y="4206240"/>
            <a:ext cx="6400800" cy="2186940"/>
          </a:xfrm>
        </p:spPr>
        <p:txBody>
          <a:bodyPr/>
          <a:lstStyle/>
          <a:p>
            <a:pPr algn="r"/>
            <a:endParaRPr lang="en-US" dirty="0" smtClean="0">
              <a:solidFill>
                <a:srgbClr val="151C77"/>
              </a:solidFill>
            </a:endParaRPr>
          </a:p>
          <a:p>
            <a:pPr algn="r"/>
            <a:endParaRPr lang="en-US" dirty="0">
              <a:solidFill>
                <a:srgbClr val="151C77"/>
              </a:solidFill>
            </a:endParaRPr>
          </a:p>
          <a:p>
            <a:pPr algn="r"/>
            <a:endParaRPr lang="en-US" dirty="0" smtClean="0">
              <a:solidFill>
                <a:srgbClr val="151C77"/>
              </a:solidFill>
            </a:endParaRPr>
          </a:p>
          <a:p>
            <a:pPr algn="r"/>
            <a:endParaRPr lang="en-US" dirty="0">
              <a:solidFill>
                <a:srgbClr val="151C77"/>
              </a:solidFill>
            </a:endParaRPr>
          </a:p>
          <a:p>
            <a:pPr algn="r"/>
            <a:r>
              <a:rPr lang="en-US" dirty="0" smtClean="0">
                <a:solidFill>
                  <a:srgbClr val="151C77"/>
                </a:solidFill>
              </a:rPr>
              <a:t>86CPTS.CIV.PAY@us.af.mil</a:t>
            </a:r>
            <a:endParaRPr lang="en-US" dirty="0">
              <a:solidFill>
                <a:srgbClr val="151C77"/>
              </a:solidFill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00150" y="443964"/>
            <a:ext cx="65265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86</a:t>
            </a:r>
            <a:r>
              <a:rPr lang="en-US" sz="36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TH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Comptroller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Squadron</a:t>
            </a:r>
          </a:p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" y="3689032"/>
            <a:ext cx="2468881" cy="255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40535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AFI36-815 &amp; OPM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813" y="1504950"/>
            <a:ext cx="8534717" cy="4743450"/>
          </a:xfrm>
        </p:spPr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Sick Leave Reason Family Care (DE) max 104 h/year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FMLA only when invoked through CPO 480h/12 months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Physical Fitness (PF) up to 3 h/week max. 1.5 h/day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rgbClr val="FF0000"/>
                </a:solidFill>
                <a:cs typeface="Arial" charset="0"/>
              </a:rPr>
              <a:t>All leave always requires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 leave request (except LH)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916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</a:t>
            </a:r>
            <a:r>
              <a:rPr lang="en-US" dirty="0" smtClean="0"/>
              <a:t>Leave (LA)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Accrual 4/6/8 hours depending on service time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Carry over is 240 or 360 at leave year end -&gt; hours in access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show as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Use or Lose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Use or Lose: </a:t>
            </a:r>
            <a:r>
              <a:rPr lang="en-US" altLang="en-US" i="1" dirty="0">
                <a:solidFill>
                  <a:schemeClr val="tx1"/>
                </a:solidFill>
                <a:cs typeface="Arial" charset="0"/>
              </a:rPr>
              <a:t>current balance + year accrual = how much LA needs to be taken to not forfeit any at Leave Year End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Advanced Annual Leave (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LB): </a:t>
            </a: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tx1"/>
                </a:solidFill>
                <a:cs typeface="Arial" charset="0"/>
              </a:rPr>
              <a:t>Max hours are accrual by end of leave year</a:t>
            </a:r>
            <a:endParaRPr lang="en-US" altLang="en-US" sz="2400" dirty="0">
              <a:solidFill>
                <a:schemeClr val="tx1"/>
              </a:solidFill>
              <a:cs typeface="Arial" charset="0"/>
            </a:endParaRPr>
          </a:p>
          <a:p>
            <a:pPr lvl="1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chemeClr val="tx1"/>
                </a:solidFill>
                <a:cs typeface="Arial" charset="0"/>
              </a:rPr>
              <a:t>Any advance upon separation will be indebted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No accrual when total of 80 h LWOP reached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dirty="0" smtClean="0">
              <a:solidFill>
                <a:schemeClr val="bg1">
                  <a:lumMod val="40000"/>
                  <a:lumOff val="60000"/>
                </a:schemeClr>
              </a:solidFill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en-US" dirty="0">
              <a:solidFill>
                <a:schemeClr val="bg1">
                  <a:lumMod val="40000"/>
                  <a:lumOff val="60000"/>
                </a:schemeClr>
              </a:solidFill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2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Sick Leave (LS)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Accrual of 4 h per pay period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No accrual when total of 80 h LWOP reached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No limit of use for own personal medical needs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After 3 days medical documentation required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Family Care/Bereavement (DE) max of 104 h/13 days per leave year (counts towards FMLA 12 weeks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Disabled Veteran (PW)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Advanced Sick Leave (LG) request/approved by CPO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Max 240 h (30 days) with medical documentation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u="sng" dirty="0">
                <a:solidFill>
                  <a:schemeClr val="tx1"/>
                </a:solidFill>
                <a:cs typeface="Arial" charset="0"/>
              </a:rPr>
              <a:t>Unplanned Sick only time leave request can be done after return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85663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cs typeface="Arial" charset="0"/>
              </a:rPr>
              <a:t>Family Medical Leave Act</a:t>
            </a:r>
            <a:br>
              <a:rPr lang="en-US" altLang="en-US" dirty="0" smtClean="0">
                <a:cs typeface="Arial" charset="0"/>
              </a:rPr>
            </a:br>
            <a:r>
              <a:rPr lang="en-US" altLang="en-US" dirty="0" smtClean="0">
                <a:cs typeface="Arial" charset="0"/>
              </a:rPr>
              <a:t>(</a:t>
            </a:r>
            <a:r>
              <a:rPr lang="en-US" dirty="0" smtClean="0"/>
              <a:t>FMLA)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Must have completed 12 months of service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Up to 480 h/12 weeks during 12 month period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Unpaid or paid leave for family and medical needs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Requested and approved by CPO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Time used for Family Care/Bereavement is deducted</a:t>
            </a:r>
          </a:p>
          <a:p>
            <a:pPr>
              <a:spcBef>
                <a:spcPts val="10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10692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LWOP (KA)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No leave accrual when total of 80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h KA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is reached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Temporary non-pay status and absence from duty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Supervisor’s decision if LWOP is granted when paid leave is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5073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Military </a:t>
            </a:r>
            <a:r>
              <a:rPr lang="en-US" dirty="0" smtClean="0"/>
              <a:t>Leave (LM) for </a:t>
            </a:r>
            <a:r>
              <a:rPr lang="en-US" dirty="0"/>
              <a:t>National Guard or Reserve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120 h/15 days per year (loaded in October every year)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Up to 120 h can be carried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over (max. 240 h)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Time off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at full pay for active/inactive duty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Return: </a:t>
            </a:r>
            <a:r>
              <a:rPr lang="en-US" dirty="0">
                <a:solidFill>
                  <a:schemeClr val="tx1"/>
                </a:solidFill>
              </a:rPr>
              <a:t>submit a certified verification of </a:t>
            </a:r>
            <a:r>
              <a:rPr lang="en-US" dirty="0" smtClean="0">
                <a:solidFill>
                  <a:schemeClr val="tx1"/>
                </a:solidFill>
              </a:rPr>
              <a:t>attendance to Civilian Pay &amp; HR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Failure to provide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documents -&gt;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LM not authorized and paid/unpaid leave has to be charged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51084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 </a:t>
            </a:r>
            <a:r>
              <a:rPr lang="en-US" dirty="0" smtClean="0"/>
              <a:t>Leave (LN)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Authorized absence from duty without loss of pay or charge to leave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Weather &amp; Safety (Reason PS) 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use for Weather </a:t>
            </a:r>
            <a:r>
              <a:rPr lang="en-US" sz="2400" dirty="0" smtClean="0">
                <a:solidFill>
                  <a:schemeClr val="tx1"/>
                </a:solidFill>
              </a:rPr>
              <a:t>dismissals </a:t>
            </a:r>
            <a:r>
              <a:rPr lang="en-US" sz="2400" dirty="0">
                <a:solidFill>
                  <a:schemeClr val="tx1"/>
                </a:solidFill>
              </a:rPr>
              <a:t>when ordered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On German/NATO </a:t>
            </a:r>
            <a:r>
              <a:rPr lang="en-US" dirty="0" smtClean="0">
                <a:solidFill>
                  <a:schemeClr val="tx1"/>
                </a:solidFill>
              </a:rPr>
              <a:t>Holidays when facility/base is closed </a:t>
            </a:r>
            <a:r>
              <a:rPr lang="en-US" dirty="0">
                <a:solidFill>
                  <a:schemeClr val="tx1"/>
                </a:solidFill>
              </a:rPr>
              <a:t>code T&amp;A as LN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Leave Request always required </a:t>
            </a:r>
            <a:br>
              <a:rPr lang="en-US" dirty="0">
                <a:solidFill>
                  <a:schemeClr val="tx1"/>
                </a:solidFill>
                <a:cs typeface="Arial" charset="0"/>
              </a:rPr>
            </a:br>
            <a:r>
              <a:rPr lang="en-US" dirty="0">
                <a:solidFill>
                  <a:schemeClr val="tx1"/>
                </a:solidFill>
                <a:cs typeface="Arial" charset="0"/>
              </a:rPr>
              <a:t>(Remarks: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NATO/Local Holiday)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59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 Leave Reason PF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Physical Fitness Agreement needs to be on file in Unit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Physical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Fitness up to 3 h per week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Max per day 1.5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h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You must show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up to work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prior and after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Needs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to be coded on T&amp;A as LN Reason PF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Leave Request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u="sng" dirty="0">
                <a:solidFill>
                  <a:schemeClr val="tx1"/>
                </a:solidFill>
                <a:cs typeface="Arial" charset="0"/>
              </a:rPr>
              <a:t>No Premium Hours on same day </a:t>
            </a:r>
            <a:r>
              <a:rPr lang="en-US" u="sng" dirty="0" smtClean="0">
                <a:solidFill>
                  <a:schemeClr val="tx1"/>
                </a:solidFill>
                <a:cs typeface="Arial" charset="0"/>
              </a:rPr>
              <a:t>authorized!</a:t>
            </a:r>
            <a:endParaRPr lang="en-US" u="sng" dirty="0">
              <a:solidFill>
                <a:schemeClr val="tx1"/>
              </a:solidFill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9106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Off Award </a:t>
            </a:r>
            <a:r>
              <a:rPr lang="en-US" dirty="0" smtClean="0"/>
              <a:t>(LY)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Has to be used within 26 pay periods or will </a:t>
            </a:r>
            <a:r>
              <a:rPr lang="en-US" dirty="0" smtClean="0">
                <a:solidFill>
                  <a:schemeClr val="tx1"/>
                </a:solidFill>
              </a:rPr>
              <a:t>forfeit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Cannot be restored or paid</a:t>
            </a:r>
            <a:endParaRPr lang="en-US" dirty="0">
              <a:solidFill>
                <a:schemeClr val="tx1"/>
              </a:solidFill>
            </a:endParaRP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Commonly known as TOA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98314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</a:t>
            </a:r>
            <a:r>
              <a:rPr lang="en-US" dirty="0" smtClean="0"/>
              <a:t>Leave (LK)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Accrual of 5/10/15 days per year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After 2 years of Service OCONUS (once during career)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Use only authorized in CONUS/Territorial Possessions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Have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to return OCONUS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Balance on LES are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in DAYS</a:t>
            </a:r>
            <a:endParaRPr lang="en-US" dirty="0">
              <a:solidFill>
                <a:schemeClr val="tx1"/>
              </a:solidFill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1520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Training </a:t>
            </a:r>
            <a:r>
              <a:rPr lang="en-US" dirty="0">
                <a:solidFill>
                  <a:schemeClr val="tx1"/>
                </a:solidFill>
              </a:rPr>
              <a:t>Instructions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ATAAPS Timeline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Employee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Certifier 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Timekeeper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References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Training Certificate (only Certifier &amp; Timekeeper)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3489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Hours </a:t>
            </a:r>
            <a:r>
              <a:rPr lang="en-US" dirty="0" smtClean="0"/>
              <a:t>(CD) </a:t>
            </a:r>
            <a:br>
              <a:rPr lang="en-US" dirty="0" smtClean="0"/>
            </a:br>
            <a:r>
              <a:rPr lang="en-US" dirty="0" smtClean="0"/>
              <a:t>Premium </a:t>
            </a:r>
            <a:r>
              <a:rPr lang="en-US" dirty="0"/>
              <a:t>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Max balance at end of pay period is 24 h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Excess hours will forfeit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Have to be used within 26 pay periods or will forfeit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Can’t be used before earned (even in same pay period)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Premium Request to earn (CD)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Leave Request to use (CN)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49948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 Comp Time  </a:t>
            </a:r>
            <a:br>
              <a:rPr lang="en-US" dirty="0" smtClean="0"/>
            </a:br>
            <a:r>
              <a:rPr lang="en-US" dirty="0" smtClean="0"/>
              <a:t>Premium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Travel Time outside of Duty hours for TDY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Has to be used within 26 pay periods or will forfeit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Premium Request to earn (CB)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Leave Request to use (CF)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79983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 Time </a:t>
            </a:r>
            <a:r>
              <a:rPr lang="en-US" dirty="0" smtClean="0"/>
              <a:t>(CE)</a:t>
            </a:r>
            <a:br>
              <a:rPr lang="en-US" dirty="0" smtClean="0"/>
            </a:br>
            <a:r>
              <a:rPr lang="en-US" dirty="0" smtClean="0"/>
              <a:t>Premium </a:t>
            </a:r>
            <a:r>
              <a:rPr lang="en-US" dirty="0"/>
              <a:t>Hours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Has to be used within 26 pay periods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If not used paid at Overtime Rate when earned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Premium Request to earn (CE)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Leave Request to use (CT)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198647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Holiday Premium </a:t>
            </a:r>
            <a:r>
              <a:rPr lang="en-US" dirty="0" smtClean="0"/>
              <a:t>Pay (HG/HF)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Working on US Holidays: HG/HF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T&amp;A max is </a:t>
            </a:r>
            <a:r>
              <a:rPr lang="en-US" dirty="0">
                <a:solidFill>
                  <a:srgbClr val="FF0000"/>
                </a:solidFill>
                <a:cs typeface="Arial" charset="0"/>
              </a:rPr>
              <a:t>8.0 h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Additional hours coded as RG 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0000"/>
                </a:solidFill>
                <a:cs typeface="Arial" charset="0"/>
              </a:rPr>
              <a:t>Leave cannot be charged on a holiday</a:t>
            </a:r>
          </a:p>
          <a:p>
            <a:pPr lvl="1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0000"/>
                </a:solidFill>
                <a:cs typeface="Arial" charset="0"/>
              </a:rPr>
              <a:t>Code T&amp;A 8 h LH and 0.3 h LN for max-flex AWS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75748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Leave </a:t>
            </a:r>
            <a:r>
              <a:rPr lang="en-US" dirty="0" smtClean="0"/>
              <a:t>balances when</a:t>
            </a:r>
            <a:br>
              <a:rPr lang="en-US" dirty="0" smtClean="0"/>
            </a:br>
            <a:r>
              <a:rPr lang="en-US" dirty="0" smtClean="0"/>
              <a:t>going </a:t>
            </a:r>
            <a:r>
              <a:rPr lang="en-US" dirty="0"/>
              <a:t>on LWOP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813" y="1504950"/>
            <a:ext cx="8660447" cy="4743450"/>
          </a:xfrm>
        </p:spPr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Picked up for new position: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cs typeface="Arial" charset="0"/>
              </a:rPr>
              <a:t>Annual &amp; sick </a:t>
            </a:r>
            <a:r>
              <a:rPr lang="en-US" sz="2400" dirty="0">
                <a:solidFill>
                  <a:schemeClr val="tx1"/>
                </a:solidFill>
                <a:cs typeface="Arial" charset="0"/>
              </a:rPr>
              <a:t>leave will transfer </a:t>
            </a:r>
            <a:endParaRPr lang="en-US" sz="2400" dirty="0" smtClean="0">
              <a:solidFill>
                <a:schemeClr val="tx1"/>
              </a:solidFill>
              <a:cs typeface="Arial" charset="0"/>
            </a:endParaRP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cs typeface="Arial" charset="0"/>
              </a:rPr>
              <a:t>TOA, (</a:t>
            </a:r>
            <a:r>
              <a:rPr lang="en-US" sz="2400" dirty="0">
                <a:solidFill>
                  <a:schemeClr val="tx1"/>
                </a:solidFill>
                <a:cs typeface="Arial" charset="0"/>
              </a:rPr>
              <a:t>Travel) Comp </a:t>
            </a:r>
            <a:r>
              <a:rPr lang="en-US" sz="2400" dirty="0" smtClean="0">
                <a:solidFill>
                  <a:schemeClr val="tx1"/>
                </a:solidFill>
                <a:cs typeface="Arial" charset="0"/>
              </a:rPr>
              <a:t>Time will transfer if </a:t>
            </a:r>
            <a:r>
              <a:rPr lang="en-US" sz="2400" dirty="0">
                <a:solidFill>
                  <a:schemeClr val="tx1"/>
                </a:solidFill>
                <a:cs typeface="Arial" charset="0"/>
              </a:rPr>
              <a:t>same Agency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rial" charset="0"/>
              </a:rPr>
              <a:t>Credit hours/Comp Time will pay if different Agency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rial" charset="0"/>
              </a:rPr>
              <a:t>Travel Comp Time forfeits if different Agency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Dropping from LWOP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rial" charset="0"/>
              </a:rPr>
              <a:t>Annual will pay lump sum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rial" charset="0"/>
              </a:rPr>
              <a:t>Sick leave can be reinstated if re-employed </a:t>
            </a:r>
            <a:r>
              <a:rPr lang="en-US" sz="2400" dirty="0" smtClean="0">
                <a:solidFill>
                  <a:schemeClr val="tx1"/>
                </a:solidFill>
                <a:cs typeface="Arial" charset="0"/>
              </a:rPr>
              <a:t>in federal service regardless of break in service time</a:t>
            </a:r>
            <a:endParaRPr lang="en-US" sz="24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231743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Leave </a:t>
            </a:r>
            <a:r>
              <a:rPr lang="en-US" dirty="0" smtClean="0"/>
              <a:t>balances when </a:t>
            </a:r>
            <a:r>
              <a:rPr lang="en-US" dirty="0" err="1" smtClean="0"/>
              <a:t>PCS’ing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Annual/Sick/Home leave will transfer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TOA/(Travel) Comp Time will transfer if in same Agency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Credit hours/Comp Time will pay if different Agency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Travel Comp Time forfeits if different Agency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60466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Leave </a:t>
            </a:r>
            <a:r>
              <a:rPr lang="en-US" dirty="0" smtClean="0"/>
              <a:t>balances when </a:t>
            </a:r>
            <a:r>
              <a:rPr lang="en-US" dirty="0"/>
              <a:t>Resigning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Annual Leave/Credit Hours/Comp Time pay lump sum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Sick leave can be reinstated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TOA/Travel Comp Time forfeits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62233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Leave balances </a:t>
            </a:r>
            <a:r>
              <a:rPr lang="en-US" dirty="0" smtClean="0"/>
              <a:t>when </a:t>
            </a:r>
            <a:r>
              <a:rPr lang="en-US" dirty="0"/>
              <a:t>Retiring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Annual Leave/Credit Hours/Comp Time pay lump sum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Sick leave counts towards service time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TOA/Travel Comp Time forfeits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005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Premium Request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Every 15 Minutes on top of your Duty Time have to be Recorded via Premium Request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rgbClr val="FF0000"/>
                </a:solidFill>
                <a:cs typeface="Arial" charset="0"/>
              </a:rPr>
              <a:t>Overtime Scheduled – OS -&gt; approved AF428 has to be on file then pays with PP earned at OS Rate (usually hours x 1.5)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rgbClr val="FF0000"/>
                </a:solidFill>
                <a:cs typeface="Arial" charset="0"/>
              </a:rPr>
              <a:t>Comp Time – CE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Travel Comp Time – CB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Credit Hours – CD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57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ATAAPS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ATAAPS Help Link teaches you everything you need to know about ATAAPS. If you are still in need of assistance please see your local timekeeper.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af.ataaps.csd.disa.mil/ataaps_AF3/help/Home.htm</a:t>
            </a:r>
            <a:endParaRPr lang="en-US" sz="2000" dirty="0" smtClean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Input Time:</a:t>
            </a:r>
          </a:p>
          <a:p>
            <a:pPr marL="0" indent="0" algn="ctr">
              <a:buNone/>
            </a:pPr>
            <a:r>
              <a:rPr lang="en-US" sz="2000" b="0" i="1" dirty="0" smtClean="0"/>
              <a:t>Hover over Timekeeping, then Labor, then choose Modify Labor</a:t>
            </a:r>
          </a:p>
          <a:p>
            <a:pPr marL="0" indent="0" algn="ctr">
              <a:buNone/>
            </a:pPr>
            <a:r>
              <a:rPr lang="en-US" sz="2000" dirty="0" smtClean="0"/>
              <a:t>Create Leave Request</a:t>
            </a:r>
            <a:r>
              <a:rPr lang="en-US" sz="2000" b="0" dirty="0" smtClean="0"/>
              <a:t>:</a:t>
            </a:r>
          </a:p>
          <a:p>
            <a:pPr marL="0" indent="0" algn="ctr">
              <a:buNone/>
            </a:pPr>
            <a:r>
              <a:rPr lang="en-US" sz="2000" b="0" i="1" dirty="0"/>
              <a:t>Hover over </a:t>
            </a:r>
            <a:r>
              <a:rPr lang="en-US" sz="2000" b="0" i="1" dirty="0" smtClean="0"/>
              <a:t>Timekeeping, then choose Leave Request</a:t>
            </a:r>
            <a:endParaRPr lang="en-US" sz="2000" b="0" dirty="0" smtClean="0"/>
          </a:p>
          <a:p>
            <a:pPr marL="0" indent="0" algn="ctr">
              <a:buNone/>
            </a:pPr>
            <a:endParaRPr lang="en-US" sz="2000" b="0" i="1" dirty="0"/>
          </a:p>
        </p:txBody>
      </p:sp>
    </p:spTree>
    <p:extLst>
      <p:ext uri="{BB962C8B-B14F-4D97-AF65-F5344CB8AC3E}">
        <p14:creationId xmlns:p14="http://schemas.microsoft.com/office/powerpoint/2010/main" val="195044761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Please </a:t>
            </a:r>
            <a:r>
              <a:rPr lang="en-US" dirty="0">
                <a:solidFill>
                  <a:schemeClr val="tx1"/>
                </a:solidFill>
              </a:rPr>
              <a:t>read the ENTIRE Training carefully!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tx1"/>
                </a:solidFill>
              </a:rPr>
              <a:t>Everyone should be aware of the other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Roles Responsibilities.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8212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151C77"/>
                </a:solidFill>
              </a:rPr>
              <a:t/>
            </a:r>
            <a:br>
              <a:rPr lang="en-US" dirty="0" smtClean="0">
                <a:solidFill>
                  <a:srgbClr val="151C77"/>
                </a:solidFill>
              </a:rPr>
            </a:br>
            <a:r>
              <a:rPr lang="en-US" sz="4000" dirty="0" smtClean="0">
                <a:solidFill>
                  <a:srgbClr val="151C77"/>
                </a:solidFill>
              </a:rPr>
              <a:t>Certifier</a:t>
            </a:r>
            <a:r>
              <a:rPr lang="en-US" sz="1800" dirty="0">
                <a:solidFill>
                  <a:srgbClr val="151C77"/>
                </a:solidFill>
              </a:rPr>
              <a:t/>
            </a:r>
            <a:br>
              <a:rPr lang="en-US" sz="1800" dirty="0">
                <a:solidFill>
                  <a:srgbClr val="151C77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308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cs typeface="Arial" charset="0"/>
              </a:rPr>
              <a:t>Agenda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Important Information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Certifier Responsibilities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When an Employee is Unavailable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ATAAPS Error Flags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Records Maintenance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Termination of DD577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Request for Overtime, Holiday Premium Pay, and Compensatory Time (AF428)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AF36-815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&amp; OPM -&gt; Leave approval in advance! (see employee slides)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941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Read emails that you receive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from Civilian Pay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Follow Instructions and Timelines per Pay Period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Check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Leave/Premium Requests when input</a:t>
            </a:r>
          </a:p>
          <a:p>
            <a:pPr marL="285750" lvl="1" indent="-285750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a typeface="+mn-ea"/>
                <a:cs typeface="Arial" charset="0"/>
              </a:rPr>
              <a:t>Check that Request actually matches labor reported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Check if PF time is used and coded properly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Ensure T&amp;A is CONCURRED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Ensure T&amp;A is done before going on leave/TDY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Don’t certify ERROR Flags (only in an emergency)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Check Notifications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929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Certifier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Annual Refresher of DAO101 Training to keep certifier rights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Certification: clear all ATAAPS error Flags prior to certifying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Review, approve/disapprove leave requests prior to certification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bg1">
                    <a:lumMod val="40000"/>
                    <a:lumOff val="60000"/>
                  </a:schemeClr>
                </a:solidFill>
                <a:cs typeface="Arial" charset="0"/>
              </a:rPr>
              <a:t>Leave/premium hours have to be </a:t>
            </a:r>
            <a:r>
              <a:rPr lang="en-US" dirty="0" smtClean="0">
                <a:solidFill>
                  <a:srgbClr val="FF0000"/>
                </a:solidFill>
                <a:cs typeface="Arial" charset="0"/>
              </a:rPr>
              <a:t>approved in advance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Have </a:t>
            </a:r>
            <a:r>
              <a:rPr lang="en-US" sz="2000" dirty="0">
                <a:solidFill>
                  <a:schemeClr val="tx1"/>
                </a:solidFill>
                <a:cs typeface="Arial" charset="0"/>
              </a:rPr>
              <a:t>direct knowledge of premium hours claimed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Review/ensure all leave codes are supported by proper docs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When going on leave ensure alternate is available!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Certification performed by alternate does NOT relieve from duty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Failure to adhere will result in suspension of access and report to appointing </a:t>
            </a: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authority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  <a:cs typeface="Arial" charset="0"/>
            </a:endParaRPr>
          </a:p>
          <a:p>
            <a:pPr marL="0" indent="0" algn="ctr">
              <a:buNone/>
            </a:pPr>
            <a:r>
              <a:rPr lang="en-US" alt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Certification of T&amp;A is an authorization for the </a:t>
            </a:r>
            <a:br>
              <a:rPr lang="en-US" alt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expenditure of Government Funds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294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When employee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is </a:t>
            </a:r>
            <a:r>
              <a:rPr lang="en-US" altLang="en-US" dirty="0"/>
              <a:t>unavailable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If the employee is unavailable e.g. emergency leave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Contact timekeeper (if not available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Civilian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Pay)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Upon written acknowledgement by employees supervisor attesting actual T&amp;A performed the timekeeper can update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T&amp;A in ATAAPS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Once T&amp;A is updated time can be certified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Leave a comment!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525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ATAAPS Error Flags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813" y="1504950"/>
            <a:ext cx="8866187" cy="4743450"/>
          </a:xfrm>
        </p:spPr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Conflict between hours reported and supporting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documentation: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Missing </a:t>
            </a: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leave/premium </a:t>
            </a:r>
            <a:r>
              <a:rPr lang="en-US" alt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request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Leave/premium </a:t>
            </a: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request does not match labor reported 100%</a:t>
            </a:r>
          </a:p>
          <a:p>
            <a:pPr marL="1143000" lvl="4" indent="-285750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Date, total hours, reason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All </a:t>
            </a:r>
            <a:r>
              <a:rPr lang="en-US" altLang="en-US" dirty="0">
                <a:solidFill>
                  <a:schemeClr val="bg1">
                    <a:lumMod val="40000"/>
                    <a:lumOff val="60000"/>
                  </a:schemeClr>
                </a:solidFill>
                <a:cs typeface="Arial" charset="0"/>
              </a:rPr>
              <a:t>Error Flags must be cleared!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Only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in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emergencies: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Certification of an Error Flag authorized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LEAVE </a:t>
            </a: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A COMMENT!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30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Records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Maintain DD577, DAO Training Cert for 10 years after termination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Maintain DD2875 for 10 years after termination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Hardcopy Timecards for one year in Employee 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092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Termination of DD577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If you are no longer required to be a certifier you must terminate your DD577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in Section IV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Provide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copies to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Civilian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Pay and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the Timekeeper/ Secretary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448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Overtime/Comp Time/</a:t>
            </a:r>
            <a:br>
              <a:rPr lang="en-US" altLang="en-US" dirty="0"/>
            </a:br>
            <a:r>
              <a:rPr lang="en-US" altLang="en-US" dirty="0"/>
              <a:t>Credit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If an employee is directed to stay late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they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have to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be compensated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with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OS/OU/CE</a:t>
            </a:r>
            <a:endParaRPr lang="en-US" alt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Overtime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(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OS/OU)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pays times 1.5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Comp Time (CE) available leave balance for 26 pay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periods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If </a:t>
            </a: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not used will pay at overtime rate when earned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Employees Salary under GS 10 Step 10 get to chose OS/CE</a:t>
            </a:r>
          </a:p>
          <a:p>
            <a:pPr marL="285750" lvl="1" indent="-285750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ea typeface="+mn-ea"/>
                <a:cs typeface="Arial" charset="0"/>
              </a:rPr>
              <a:t>Salary Over GS 10 Step 10 can be directed to use Comp Time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Credit hours (CD)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are voluntary!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Not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payable, cannot be directed, can be approved by certifier, only require premium request in ATAAPS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6226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Request </a:t>
            </a:r>
            <a:r>
              <a:rPr lang="en-US" sz="2400" dirty="0"/>
              <a:t>for Overtime, Holiday Premium Pay, and Compensatory </a:t>
            </a:r>
            <a:r>
              <a:rPr lang="en-US" sz="2400" dirty="0" smtClean="0"/>
              <a:t>Time (AF428)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813" y="1504950"/>
            <a:ext cx="4534217" cy="4743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When Overtime (OS/OU), Compensatory Time (CE) or Holiday Premium Pay (HG) is claimed on the timecard ensure </a:t>
            </a:r>
            <a:r>
              <a:rPr lang="en-US" alt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that a:	</a:t>
            </a:r>
            <a:endParaRPr lang="en-US" altLang="en-US" sz="2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ATAAPS: Premium Request </a:t>
            </a:r>
            <a:br>
              <a:rPr lang="en-US" alt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US" altLang="en-US" sz="2000" dirty="0" smtClean="0">
                <a:solidFill>
                  <a:schemeClr val="bg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must be requested &amp; approved </a:t>
            </a:r>
            <a:br>
              <a:rPr lang="en-US" altLang="en-US" sz="2000" dirty="0" smtClean="0">
                <a:solidFill>
                  <a:schemeClr val="bg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</a:br>
            <a:r>
              <a:rPr lang="en-US" altLang="en-US" sz="2000" dirty="0" smtClean="0">
                <a:solidFill>
                  <a:schemeClr val="bg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in ADVANCE</a:t>
            </a:r>
            <a:endParaRPr lang="en-US" altLang="en-US" sz="1600" dirty="0">
              <a:solidFill>
                <a:schemeClr val="bg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16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If you don’t have </a:t>
            </a:r>
            <a:r>
              <a:rPr 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ATAAPS:</a:t>
            </a:r>
            <a:br>
              <a:rPr 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US" altLang="en-US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AF428 </a:t>
            </a:r>
            <a:r>
              <a:rPr lang="en-US" altLang="en-US" sz="2000" dirty="0" smtClean="0">
                <a:solidFill>
                  <a:schemeClr val="bg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must be requested &amp; approved in </a:t>
            </a:r>
            <a:r>
              <a:rPr lang="en-US" altLang="en-US" sz="2000" dirty="0">
                <a:solidFill>
                  <a:schemeClr val="bg1">
                    <a:lumMod val="40000"/>
                    <a:lumOff val="60000"/>
                  </a:schemeClr>
                </a:solidFill>
                <a:cs typeface="Arial" panose="020B0604020202020204" pitchFamily="34" charset="0"/>
              </a:rPr>
              <a:t>ADVANCE</a:t>
            </a:r>
          </a:p>
          <a:p>
            <a:pPr>
              <a:lnSpc>
                <a:spcPct val="80000"/>
              </a:lnSpc>
            </a:pPr>
            <a:endParaRPr lang="en-US" altLang="en-US" sz="16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16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444" y="1333500"/>
            <a:ext cx="3970973" cy="505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221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ATAAPS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Employee T&amp;A input &amp; concur COB every 2</a:t>
            </a:r>
            <a:r>
              <a:rPr lang="en-US" altLang="en-US" sz="2000" baseline="30000" dirty="0">
                <a:solidFill>
                  <a:schemeClr val="tx1"/>
                </a:solidFill>
                <a:cs typeface="Arial" charset="0"/>
              </a:rPr>
              <a:t>nd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 Tuesday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1600" dirty="0">
                <a:solidFill>
                  <a:schemeClr val="tx1"/>
                </a:solidFill>
                <a:cs typeface="Arial" charset="0"/>
              </a:rPr>
              <a:t>Even if you are a certifier ;)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Certification Window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is 2</a:t>
            </a:r>
            <a:r>
              <a:rPr lang="en-US" altLang="en-US" sz="2000" baseline="30000" dirty="0">
                <a:solidFill>
                  <a:schemeClr val="tx1"/>
                </a:solidFill>
                <a:cs typeface="Arial" charset="0"/>
              </a:rPr>
              <a:t>nd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 Tuesday Noon to 2</a:t>
            </a:r>
            <a:r>
              <a:rPr lang="en-US" altLang="en-US" sz="2000" baseline="30000" dirty="0">
                <a:solidFill>
                  <a:schemeClr val="tx1"/>
                </a:solidFill>
                <a:cs typeface="Arial" charset="0"/>
              </a:rPr>
              <a:t>nd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 Wednesday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at Noon</a:t>
            </a:r>
            <a:endParaRPr lang="en-US" alt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Corrections can be done as of 2</a:t>
            </a:r>
            <a:r>
              <a:rPr lang="en-US" altLang="en-US" sz="2000" baseline="30000" dirty="0">
                <a:solidFill>
                  <a:schemeClr val="tx1"/>
                </a:solidFill>
                <a:cs typeface="Arial" charset="0"/>
              </a:rPr>
              <a:t>nd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 Friday 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Leave is to be input &amp; reviewed by certifier as soon as planned</a:t>
            </a:r>
          </a:p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Going TDY or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on Leave </a:t>
            </a: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input T&amp;A in </a:t>
            </a:r>
            <a:r>
              <a:rPr lang="en-US" altLang="en-US" sz="2000" dirty="0" smtClean="0">
                <a:solidFill>
                  <a:schemeClr val="tx1"/>
                </a:solidFill>
                <a:cs typeface="Arial" charset="0"/>
              </a:rPr>
              <a:t>ADVANCE</a:t>
            </a:r>
            <a:endParaRPr lang="en-US" alt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chemeClr val="tx1"/>
                </a:solidFill>
                <a:cs typeface="Arial" charset="0"/>
              </a:rPr>
              <a:t>Certifiers: Check NOTIFICATIONS once per PP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1600" dirty="0">
                <a:solidFill>
                  <a:schemeClr val="tx1"/>
                </a:solidFill>
                <a:cs typeface="Arial" charset="0"/>
              </a:rPr>
              <a:t>Shows retro adjusted timecards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endParaRPr lang="en-US" altLang="en-US" sz="2000" dirty="0">
              <a:cs typeface="Arial" charset="0"/>
            </a:endParaRPr>
          </a:p>
        </p:txBody>
      </p:sp>
      <p:sp>
        <p:nvSpPr>
          <p:cNvPr id="4" name="Explosion 1 3"/>
          <p:cNvSpPr/>
          <p:nvPr/>
        </p:nvSpPr>
        <p:spPr bwMode="auto">
          <a:xfrm>
            <a:off x="6454140" y="4652010"/>
            <a:ext cx="1981200" cy="1752600"/>
          </a:xfrm>
          <a:prstGeom prst="irregularSeal1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</a:rPr>
              <a:t>Top right </a:t>
            </a:r>
            <a:b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</a:rPr>
            </a:b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</a:rPr>
              <a:t>on menu</a:t>
            </a:r>
          </a:p>
        </p:txBody>
      </p:sp>
    </p:spTree>
    <p:extLst>
      <p:ext uri="{BB962C8B-B14F-4D97-AF65-F5344CB8AC3E}">
        <p14:creationId xmlns:p14="http://schemas.microsoft.com/office/powerpoint/2010/main" val="2854713917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Request for Overtime, Holiday Premium Pay, and Compensatory Time (AF428</a:t>
            </a:r>
            <a:r>
              <a:rPr lang="en-US" sz="2400" dirty="0" smtClean="0"/>
              <a:t>) cont.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Per AFI36-808 Justification Statement is to include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following: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Specific 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charset="0"/>
              </a:rPr>
              <a:t>tasks to be </a:t>
            </a:r>
            <a:r>
              <a:rPr 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accomplished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Reason(s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charset="0"/>
              </a:rPr>
              <a:t>) tasks could not be completed during regular work </a:t>
            </a:r>
            <a:r>
              <a:rPr 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hours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ea typeface="+mn-ea"/>
                <a:cs typeface="Arial" charset="0"/>
              </a:rPr>
              <a:t>Acknowledgement 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charset="0"/>
              </a:rPr>
              <a:t>that other options were considered and found not to be appropriate prior to allowing overtime and annual leave in the same pay period, if applicable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AF428 Template link:</a:t>
            </a:r>
            <a:br>
              <a:rPr lang="en-US" dirty="0">
                <a:solidFill>
                  <a:schemeClr val="tx1"/>
                </a:solidFill>
                <a:cs typeface="Arial" charset="0"/>
              </a:rPr>
            </a:br>
            <a:r>
              <a:rPr lang="en-US" sz="1800" dirty="0">
                <a:solidFill>
                  <a:schemeClr val="tx1"/>
                </a:solidFill>
                <a:cs typeface="Arial" charset="0"/>
                <a:hlinkClick r:id="rId2"/>
              </a:rPr>
              <a:t>https://static.e-publishing.af.mil/production/1/af_a1/form/af428/af428.pdf</a:t>
            </a:r>
            <a:endParaRPr lang="en-US" sz="18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Overtime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may not be paid </a:t>
            </a:r>
          </a:p>
        </p:txBody>
      </p:sp>
    </p:spTree>
    <p:extLst>
      <p:ext uri="{BB962C8B-B14F-4D97-AF65-F5344CB8AC3E}">
        <p14:creationId xmlns:p14="http://schemas.microsoft.com/office/powerpoint/2010/main" val="120771363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Timekeeper</a:t>
            </a:r>
          </a:p>
        </p:txBody>
      </p:sp>
    </p:spTree>
    <p:extLst>
      <p:ext uri="{BB962C8B-B14F-4D97-AF65-F5344CB8AC3E}">
        <p14:creationId xmlns:p14="http://schemas.microsoft.com/office/powerpoint/2010/main" val="11366260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cs typeface="Arial" charset="0"/>
              </a:rPr>
              <a:t>Agenda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Important Information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ATAAPS Timekeeper Responsibilities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Records Maintenance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DCPS Timekeeper Responsibilities</a:t>
            </a:r>
          </a:p>
          <a:p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866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</a:t>
            </a:r>
            <a:r>
              <a:rPr lang="en-US" dirty="0">
                <a:cs typeface="Arial" charset="0"/>
              </a:rPr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Read emails that you receive about ATAAPS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FOLLOW INSTRUCTIONS and ENFORCE DEADLINE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Ensure T&amp;A is CONCURRED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Ensure T&amp;A is done before going on leave/TDY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Ensure ERROR Flags are cleared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Access requires: DD2875, KSM Letter, FOP 101, DAO 101 and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Civilian Pay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&amp; ATAAPS Training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79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ATAAPS</a:t>
            </a:r>
            <a:br>
              <a:rPr lang="en-US" altLang="en-US" dirty="0"/>
            </a:br>
            <a:r>
              <a:rPr lang="en-US" altLang="en-US" dirty="0"/>
              <a:t>Timekeeper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Annual Refresher of DAO101 Training to keep Timekeeper rights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Ensure timecards are concurred &amp; assigned hours are accounted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Ensure Error Flags are cleared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Review/ensure all leave codes are supported by proper docs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Input T&amp;A for Employee (written acknowledgement from certifier)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Train Employees &amp; Certifiers on ATAAPS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When going on leave ensure Alternate is available (inform CSR)!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Reports: Retro Uncertified Employees (corrected timecards pending to report)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1791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Records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Maintain documents for Employees, Timekeepers &amp; Certifiers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Assist with DD577 Annual Review 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Have Certifiers turn in terminated DD577 if no longer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needed/PCS</a:t>
            </a:r>
            <a:endParaRPr 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Retention Periods: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DD577, DAO Certificate, DD2875 for 10 years after termination</a:t>
            </a: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Hardcopy Timecards &amp; OPM71: 1 year in </a:t>
            </a: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ERF</a:t>
            </a:r>
            <a:endParaRPr lang="en-US" sz="2000" dirty="0">
              <a:solidFill>
                <a:schemeClr val="tx1"/>
              </a:solidFill>
              <a:cs typeface="Arial" charset="0"/>
            </a:endParaRPr>
          </a:p>
          <a:p>
            <a:pPr lvl="1"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charset="0"/>
              </a:rPr>
              <a:t>AF428: 6 years in </a:t>
            </a:r>
            <a:r>
              <a:rPr lang="en-US" sz="2000" dirty="0" smtClean="0">
                <a:solidFill>
                  <a:schemeClr val="tx1"/>
                </a:solidFill>
                <a:cs typeface="Arial" charset="0"/>
              </a:rPr>
              <a:t>ERF</a:t>
            </a:r>
            <a:endParaRPr lang="en-US" sz="2000" dirty="0">
              <a:solidFill>
                <a:schemeClr val="tx1"/>
              </a:solidFill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106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DCPS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Timekeeper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Avoid need for manual input of T&amp;A in DCPS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Only by exception DCPS T&amp;A input </a:t>
            </a:r>
            <a:br>
              <a:rPr lang="en-US" dirty="0">
                <a:solidFill>
                  <a:schemeClr val="tx1"/>
                </a:solidFill>
                <a:cs typeface="Arial" charset="0"/>
              </a:rPr>
            </a:br>
            <a:r>
              <a:rPr lang="en-US" dirty="0">
                <a:solidFill>
                  <a:schemeClr val="tx1"/>
                </a:solidFill>
                <a:cs typeface="Arial" charset="0"/>
              </a:rPr>
              <a:t>(determined by CC that hardship will occur)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If correction in ATAAPS possible a DCPS entry NOT warranted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Manual input: hardcopy must be signed by Certifier (DD577 &amp; DAO101 on file)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796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813" y="1504950"/>
            <a:ext cx="8706167" cy="4743450"/>
          </a:xfrm>
        </p:spPr>
        <p:txBody>
          <a:bodyPr/>
          <a:lstStyle/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OPM Leave Guidance </a:t>
            </a:r>
            <a:endParaRPr lang="en-US" dirty="0" smtClean="0">
              <a:solidFill>
                <a:schemeClr val="tx1"/>
              </a:solidFill>
              <a:cs typeface="Arial" charset="0"/>
            </a:endParaRPr>
          </a:p>
          <a:p>
            <a:pPr marL="0" indent="0">
              <a:spcBef>
                <a:spcPts val="0"/>
              </a:spcBef>
              <a:buClr>
                <a:schemeClr val="bg1"/>
              </a:buClr>
              <a:buNone/>
            </a:pPr>
            <a:r>
              <a:rPr lang="en-US" sz="1600" dirty="0" smtClean="0">
                <a:solidFill>
                  <a:schemeClr val="tx1"/>
                </a:solidFill>
                <a:cs typeface="Arial" charset="0"/>
                <a:hlinkClick r:id="rId2"/>
              </a:rPr>
              <a:t>https</a:t>
            </a:r>
            <a:r>
              <a:rPr lang="en-US" sz="1600" dirty="0">
                <a:solidFill>
                  <a:schemeClr val="tx1"/>
                </a:solidFill>
                <a:cs typeface="Arial" charset="0"/>
                <a:hlinkClick r:id="rId2"/>
              </a:rPr>
              <a:t>://www.opm.gov/policy-data-oversight/pay-leave/leave-administration/#url=Fact-Sheets</a:t>
            </a:r>
            <a:endParaRPr lang="en-US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AFI36-815 </a:t>
            </a:r>
          </a:p>
          <a:p>
            <a:pPr marL="0" indent="0">
              <a:spcBef>
                <a:spcPts val="0"/>
              </a:spcBef>
              <a:buClr>
                <a:schemeClr val="bg1"/>
              </a:buClr>
              <a:buNone/>
            </a:pPr>
            <a:r>
              <a:rPr lang="en-US" sz="1600" dirty="0" smtClean="0">
                <a:solidFill>
                  <a:schemeClr val="tx1"/>
                </a:solidFill>
                <a:cs typeface="Arial" charset="0"/>
                <a:hlinkClick r:id="rId3"/>
              </a:rPr>
              <a:t>http</a:t>
            </a:r>
            <a:r>
              <a:rPr lang="en-US" sz="1600" dirty="0">
                <a:solidFill>
                  <a:schemeClr val="tx1"/>
                </a:solidFill>
                <a:cs typeface="Arial" charset="0"/>
                <a:hlinkClick r:id="rId3"/>
              </a:rPr>
              <a:t>://</a:t>
            </a:r>
            <a:r>
              <a:rPr lang="en-US" sz="1600" dirty="0" smtClean="0">
                <a:solidFill>
                  <a:schemeClr val="tx1"/>
                </a:solidFill>
                <a:cs typeface="Arial" charset="0"/>
                <a:hlinkClick r:id="rId3"/>
              </a:rPr>
              <a:t>static.e-publishing.af.mil/production/1/af_a1/publication/afi36-815/afi36-815.pdf</a:t>
            </a:r>
            <a:endParaRPr lang="en-US" sz="1600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AFI36-808</a:t>
            </a:r>
          </a:p>
          <a:p>
            <a:pPr marL="0" indent="0">
              <a:spcBef>
                <a:spcPts val="0"/>
              </a:spcBef>
              <a:buClr>
                <a:schemeClr val="bg1"/>
              </a:buClr>
              <a:buNone/>
            </a:pPr>
            <a:r>
              <a:rPr lang="en-US" sz="1600" dirty="0">
                <a:solidFill>
                  <a:schemeClr val="tx1"/>
                </a:solidFill>
                <a:cs typeface="Arial" charset="0"/>
                <a:hlinkClick r:id="rId4"/>
              </a:rPr>
              <a:t>https://</a:t>
            </a:r>
            <a:r>
              <a:rPr lang="en-US" sz="1600" dirty="0" smtClean="0">
                <a:solidFill>
                  <a:schemeClr val="tx1"/>
                </a:solidFill>
                <a:cs typeface="Arial" charset="0"/>
                <a:hlinkClick r:id="rId4"/>
              </a:rPr>
              <a:t>static.e-publishing.af.mil/production/1/af_a1/publication/dodi1400.25v550_afi36-808/dodi1400.25v550_afi36-808.pdf</a:t>
            </a:r>
            <a:r>
              <a:rPr lang="en-US" sz="16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en-US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Civilian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Pay Business Rules 1 Aug 2016</a:t>
            </a:r>
          </a:p>
          <a:p>
            <a:pPr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ATAAPS Training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34156027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845" y="-117231"/>
            <a:ext cx="9495692" cy="706901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990601" y="1095421"/>
            <a:ext cx="7162800" cy="1076279"/>
          </a:xfrm>
        </p:spPr>
        <p:txBody>
          <a:bodyPr/>
          <a:lstStyle/>
          <a:p>
            <a:r>
              <a:rPr lang="en-US" sz="3600" dirty="0" smtClean="0">
                <a:latin typeface="Palatino Linotype" panose="02040502050505030304" pitchFamily="18" charset="0"/>
              </a:rPr>
              <a:t>Certificate of Completion</a:t>
            </a:r>
          </a:p>
          <a:p>
            <a:r>
              <a:rPr lang="en-US" dirty="0" smtClean="0">
                <a:latin typeface="Palatino Linotype" panose="02040502050505030304" pitchFamily="18" charset="0"/>
              </a:rPr>
              <a:t>Civilian Pay &amp; ATAAPS Training</a:t>
            </a: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990601" y="4222203"/>
            <a:ext cx="7162800" cy="702222"/>
          </a:xfrm>
        </p:spPr>
        <p:txBody>
          <a:bodyPr/>
          <a:lstStyle/>
          <a:p>
            <a:r>
              <a:rPr lang="en-US" b="0" dirty="0" smtClean="0">
                <a:latin typeface="Palatino Linotype" panose="02040502050505030304" pitchFamily="18" charset="0"/>
              </a:rPr>
              <a:t>I certify I have read and I understand the information presented in </a:t>
            </a:r>
            <a:r>
              <a:rPr lang="en-US" b="0" dirty="0" err="1" smtClean="0">
                <a:latin typeface="Palatino Linotype" panose="02040502050505030304" pitchFamily="18" charset="0"/>
              </a:rPr>
              <a:t>Civ</a:t>
            </a:r>
            <a:r>
              <a:rPr lang="en-US" b="0" dirty="0" smtClean="0">
                <a:latin typeface="Palatino Linotype" panose="02040502050505030304" pitchFamily="18" charset="0"/>
              </a:rPr>
              <a:t> pay &amp; </a:t>
            </a:r>
            <a:r>
              <a:rPr lang="en-US" b="0" dirty="0" err="1" smtClean="0">
                <a:latin typeface="Palatino Linotype" panose="02040502050505030304" pitchFamily="18" charset="0"/>
              </a:rPr>
              <a:t>ataaps</a:t>
            </a:r>
            <a:r>
              <a:rPr lang="en-US" b="0" dirty="0" smtClean="0">
                <a:latin typeface="Palatino Linotype" panose="02040502050505030304" pitchFamily="18" charset="0"/>
              </a:rPr>
              <a:t> Training package</a:t>
            </a:r>
            <a:endParaRPr lang="en-US" b="0" dirty="0">
              <a:latin typeface="Palatino Linotype" panose="02040502050505030304" pitchFamily="18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990601" y="3310894"/>
            <a:ext cx="7162800" cy="739588"/>
          </a:xfrm>
        </p:spPr>
        <p:txBody>
          <a:bodyPr/>
          <a:lstStyle/>
          <a:p>
            <a:r>
              <a:rPr lang="en-US" sz="4800" dirty="0" smtClean="0">
                <a:solidFill>
                  <a:srgbClr val="C00000"/>
                </a:solidFill>
                <a:latin typeface="Palatino Linotype" panose="02040502050505030304" pitchFamily="18" charset="0"/>
              </a:rPr>
              <a:t>Replace with your Name!</a:t>
            </a:r>
            <a:endParaRPr lang="en-US" sz="4800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b="0" u="sng" dirty="0">
                <a:latin typeface="Palatino Linotype" panose="02040502050505030304" pitchFamily="18" charset="0"/>
              </a:rPr>
              <a:t>Training </a:t>
            </a:r>
            <a:r>
              <a:rPr lang="en-US" b="0" u="sng" dirty="0" smtClean="0">
                <a:latin typeface="Palatino Linotype" panose="02040502050505030304" pitchFamily="18" charset="0"/>
              </a:rPr>
              <a:t>Content:</a:t>
            </a:r>
            <a:endParaRPr lang="en-US" b="0" u="sng" dirty="0">
              <a:latin typeface="Palatino Linotype" panose="0204050205050503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b="0" dirty="0">
                <a:latin typeface="Palatino Linotype" panose="02040502050505030304" pitchFamily="18" charset="0"/>
              </a:rPr>
              <a:t>timekeeper &amp; Certifier responsibilities</a:t>
            </a:r>
          </a:p>
          <a:p>
            <a:pPr marL="285750" indent="-285750">
              <a:buFontTx/>
              <a:buChar char="-"/>
            </a:pPr>
            <a:r>
              <a:rPr lang="en-US" b="0" dirty="0">
                <a:latin typeface="Palatino Linotype" panose="02040502050505030304" pitchFamily="18" charset="0"/>
              </a:rPr>
              <a:t>Records maintenance</a:t>
            </a:r>
          </a:p>
          <a:p>
            <a:pPr marL="285750" indent="-285750">
              <a:buFontTx/>
              <a:buChar char="-"/>
            </a:pPr>
            <a:r>
              <a:rPr lang="en-US" b="0" dirty="0">
                <a:latin typeface="Palatino Linotype" panose="02040502050505030304" pitchFamily="18" charset="0"/>
              </a:rPr>
              <a:t>Specific bi-weekly payroll </a:t>
            </a:r>
            <a:r>
              <a:rPr lang="en-US" b="0" dirty="0" smtClean="0">
                <a:latin typeface="Palatino Linotype" panose="02040502050505030304" pitchFamily="18" charset="0"/>
              </a:rPr>
              <a:t>timelines</a:t>
            </a:r>
            <a:endParaRPr lang="en-US" b="0" dirty="0">
              <a:latin typeface="Palatino Linotype" panose="02040502050505030304" pitchFamily="18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1522210" y="5808009"/>
            <a:ext cx="2971800" cy="268941"/>
          </a:xfrm>
        </p:spPr>
        <p:txBody>
          <a:bodyPr/>
          <a:lstStyle/>
          <a:p>
            <a:r>
              <a:rPr lang="en-US" dirty="0" smtClean="0">
                <a:latin typeface="Palatino Linotype" panose="02040502050505030304" pitchFamily="18" charset="0"/>
              </a:rPr>
              <a:t>DAO’s Name and Signature</a:t>
            </a: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1"/>
          </p:nvPr>
        </p:nvSpPr>
        <p:spPr>
          <a:xfrm>
            <a:off x="4572000" y="5808008"/>
            <a:ext cx="2970010" cy="268941"/>
          </a:xfrm>
        </p:spPr>
        <p:txBody>
          <a:bodyPr/>
          <a:lstStyle/>
          <a:p>
            <a:r>
              <a:rPr lang="en-US" dirty="0" smtClean="0">
                <a:latin typeface="Palatino Linotype" panose="02040502050505030304" pitchFamily="18" charset="0"/>
              </a:rPr>
              <a:t>Date</a:t>
            </a:r>
            <a:endParaRPr lang="en-US" dirty="0">
              <a:latin typeface="Palatino Linotype" panose="02040502050505030304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1522210" y="5750859"/>
            <a:ext cx="297359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572000" y="5750859"/>
            <a:ext cx="297359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ounded Rectangle 31"/>
          <p:cNvSpPr/>
          <p:nvPr/>
        </p:nvSpPr>
        <p:spPr bwMode="auto">
          <a:xfrm>
            <a:off x="9372600" y="228600"/>
            <a:ext cx="1600200" cy="3539430"/>
          </a:xfrm>
          <a:prstGeom prst="roundRect">
            <a:avLst/>
          </a:prstGeom>
          <a:solidFill>
            <a:srgbClr val="969696"/>
          </a:solidFill>
          <a:ln w="57150" cap="flat" cmpd="sng" algn="ctr">
            <a:solidFill>
              <a:srgbClr val="96969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372600" y="228600"/>
            <a:ext cx="1676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</a:rPr>
              <a:t>Note:</a:t>
            </a:r>
          </a:p>
          <a:p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Only required from Certifiers &amp; Timekeepers!</a:t>
            </a:r>
          </a:p>
          <a:p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Please input your name and date before you sign. </a:t>
            </a:r>
          </a:p>
          <a:p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Can be digital (if printed as PDF) or wet signature.</a:t>
            </a:r>
          </a:p>
          <a:p>
            <a:endParaRPr lang="en-US" sz="1400" b="1" dirty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Print out has to be set to COLOR!</a:t>
            </a:r>
          </a:p>
        </p:txBody>
      </p:sp>
    </p:spTree>
    <p:extLst>
      <p:ext uri="{BB962C8B-B14F-4D97-AF65-F5344CB8AC3E}">
        <p14:creationId xmlns:p14="http://schemas.microsoft.com/office/powerpoint/2010/main" val="115109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Pay Period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6012180"/>
            <a:ext cx="8396287" cy="377190"/>
          </a:xfrm>
        </p:spPr>
        <p:txBody>
          <a:bodyPr/>
          <a:lstStyle/>
          <a:p>
            <a:pPr marL="0" indent="0" algn="ctr">
              <a:buNone/>
            </a:pPr>
            <a:r>
              <a:rPr lang="en-US" sz="2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Calendar </a:t>
            </a:r>
            <a:r>
              <a:rPr lang="en-US" sz="22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Timeline Changes due to Holidays!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360170"/>
            <a:ext cx="8404306" cy="461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9950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Employee</a:t>
            </a:r>
          </a:p>
        </p:txBody>
      </p:sp>
    </p:spTree>
    <p:extLst>
      <p:ext uri="{BB962C8B-B14F-4D97-AF65-F5344CB8AC3E}">
        <p14:creationId xmlns:p14="http://schemas.microsoft.com/office/powerpoint/2010/main" val="28671526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 smtClean="0">
              <a:solidFill>
                <a:schemeClr val="tx1"/>
              </a:solidFill>
              <a:cs typeface="Arial" charset="0"/>
            </a:endParaRP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Important </a:t>
            </a: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Information 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Employee Responsibilities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Leave Guidance AFI 36-815 &amp; OPM 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Leave Balances when LWOP/PCS/Resigning/Retiring 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Timecard Correction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How to add a Reason/Purpose to Sick Leave/PF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Premium Requests</a:t>
            </a:r>
          </a:p>
          <a:p>
            <a:pPr>
              <a:lnSpc>
                <a:spcPct val="10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Concurrence of Timecard!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9951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Read emails that you receive </a:t>
            </a:r>
            <a:r>
              <a:rPr lang="en-US" altLang="en-US" dirty="0" smtClean="0">
                <a:solidFill>
                  <a:schemeClr val="tx1"/>
                </a:solidFill>
                <a:cs typeface="Arial" charset="0"/>
              </a:rPr>
              <a:t>from Civilian Pay</a:t>
            </a: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Follow Instructions and Timelines per Pay Period</a:t>
            </a: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CONCUR your timecard (your signature)</a:t>
            </a: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cs typeface="Arial" charset="0"/>
              </a:rPr>
              <a:t>Request 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leave in </a:t>
            </a:r>
            <a:r>
              <a:rPr lang="en-US" u="sng" dirty="0">
                <a:solidFill>
                  <a:schemeClr val="tx1"/>
                </a:solidFill>
                <a:cs typeface="Arial" charset="0"/>
              </a:rPr>
              <a:t>advance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 (as soon as you plan it!)</a:t>
            </a: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Input timecard in advance before going on leave/TDY</a:t>
            </a: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If a reason is selected on a leave request it has to be added to the timecard </a:t>
            </a:r>
          </a:p>
          <a:p>
            <a:pPr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Check LES leave balances (some 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forfeits</a:t>
            </a:r>
            <a:r>
              <a:rPr lang="en-US" dirty="0">
                <a:solidFill>
                  <a:schemeClr val="tx1"/>
                </a:solidFill>
                <a:cs typeface="Arial" charset="0"/>
              </a:rPr>
              <a:t>)</a:t>
            </a:r>
          </a:p>
          <a:p>
            <a:endParaRPr lang="en-US" dirty="0"/>
          </a:p>
        </p:txBody>
      </p:sp>
      <p:sp>
        <p:nvSpPr>
          <p:cNvPr id="8" name="Explosion 1 7"/>
          <p:cNvSpPr/>
          <p:nvPr/>
        </p:nvSpPr>
        <p:spPr bwMode="auto">
          <a:xfrm>
            <a:off x="6793230" y="4606290"/>
            <a:ext cx="1981200" cy="1642110"/>
          </a:xfrm>
          <a:prstGeom prst="irregularSeal1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6620" y="5086350"/>
            <a:ext cx="994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It’s your Pay!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87751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Employee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cs typeface="Arial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Check your LES every pay period (leave balance, pay, deductions, etc.)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All actions associated with proper recording, adjusting &amp; certifying time worked, absence and labor information</a:t>
            </a:r>
          </a:p>
          <a:p>
            <a:pPr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solidFill>
                  <a:schemeClr val="tx1"/>
                </a:solidFill>
                <a:cs typeface="Arial" charset="0"/>
              </a:rPr>
              <a:t>If unable to concur due to absence, concur on first duty day upon return!</a:t>
            </a:r>
          </a:p>
          <a:p>
            <a:pPr>
              <a:spcBef>
                <a:spcPct val="0"/>
              </a:spcBef>
            </a:pPr>
            <a:endParaRPr lang="en-US" altLang="en-US" dirty="0">
              <a:cs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en-US" dirty="0">
              <a:cs typeface="Arial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altLang="en-US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Certification of T&amp;A is an authorization for the expenditure of Government Funds</a:t>
            </a:r>
          </a:p>
          <a:p>
            <a:pPr>
              <a:buNone/>
            </a:pPr>
            <a:endParaRPr lang="en-US" altLang="en-US" dirty="0"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9548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6 CPTS">
  <a:themeElements>
    <a:clrScheme name="">
      <a:dk1>
        <a:srgbClr val="000000"/>
      </a:dk1>
      <a:lt1>
        <a:srgbClr val="00007C"/>
      </a:lt1>
      <a:dk2>
        <a:srgbClr val="FFFF00"/>
      </a:dk2>
      <a:lt2>
        <a:srgbClr val="919191"/>
      </a:lt2>
      <a:accent1>
        <a:srgbClr val="618FFD"/>
      </a:accent1>
      <a:accent2>
        <a:srgbClr val="00AE00"/>
      </a:accent2>
      <a:accent3>
        <a:srgbClr val="AAAAB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wing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ing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ng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ngtemplate 8">
        <a:dk1>
          <a:srgbClr val="000000"/>
        </a:dk1>
        <a:lt1>
          <a:srgbClr val="FFFFFF"/>
        </a:lt1>
        <a:dk2>
          <a:srgbClr val="000000"/>
        </a:dk2>
        <a:lt2>
          <a:srgbClr val="919191"/>
        </a:lt2>
        <a:accent1>
          <a:srgbClr val="618FFD"/>
        </a:accent1>
        <a:accent2>
          <a:srgbClr val="00AE00"/>
        </a:accent2>
        <a:accent3>
          <a:srgbClr val="FFFFFF"/>
        </a:accent3>
        <a:accent4>
          <a:srgbClr val="000000"/>
        </a:accent4>
        <a:accent5>
          <a:srgbClr val="B7C6FE"/>
        </a:accent5>
        <a:accent6>
          <a:srgbClr val="009D00"/>
        </a:accent6>
        <a:hlink>
          <a:srgbClr val="FC0128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6 CPTS" id="{1100F03A-7DF2-432A-83BE-F2A95BEA03E2}" vid="{FF49F874-FEE5-47DE-B953-25222775F7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EA015CCEA2DA43A608633C345BCA11" ma:contentTypeVersion="11" ma:contentTypeDescription="Create a new document." ma:contentTypeScope="" ma:versionID="2f6caeae77a5fc34ea13c9143d7ce940">
  <xsd:schema xmlns:xsd="http://www.w3.org/2001/XMLSchema" xmlns:xs="http://www.w3.org/2001/XMLSchema" xmlns:p="http://schemas.microsoft.com/office/2006/metadata/properties" xmlns:ns3="67cda176-c75b-4c55-9143-10e07bcc06d5" xmlns:ns4="d0879d18-aeb1-4de0-9835-84df61aacfef" targetNamespace="http://schemas.microsoft.com/office/2006/metadata/properties" ma:root="true" ma:fieldsID="46e833753f0a8838423d2c7a64a126c6" ns3:_="" ns4:_="">
    <xsd:import namespace="67cda176-c75b-4c55-9143-10e07bcc06d5"/>
    <xsd:import namespace="d0879d18-aeb1-4de0-9835-84df61aacf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da176-c75b-4c55-9143-10e07bcc0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79d18-aeb1-4de0-9835-84df61aacfe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8E8B60-25C0-48D2-8B78-708209D568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828598-0DEB-48AF-80F6-A28CC9E5A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cda176-c75b-4c55-9143-10e07bcc06d5"/>
    <ds:schemaRef ds:uri="d0879d18-aeb1-4de0-9835-84df61aacf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EFF58C-2D72-42F4-8792-1BF2A315C546}">
  <ds:schemaRefs>
    <ds:schemaRef ds:uri="http://schemas.microsoft.com/office/2006/metadata/properties"/>
    <ds:schemaRef ds:uri="d0879d18-aeb1-4de0-9835-84df61aacfef"/>
    <ds:schemaRef ds:uri="http://purl.org/dc/terms/"/>
    <ds:schemaRef ds:uri="67cda176-c75b-4c55-9143-10e07bcc06d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86 CPTS</Template>
  <TotalTime>263</TotalTime>
  <Words>2275</Words>
  <Application>Microsoft Office PowerPoint</Application>
  <PresentationFormat>On-screen Show (4:3)</PresentationFormat>
  <Paragraphs>338</Paragraphs>
  <Slides>48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Century Schoolbook</vt:lpstr>
      <vt:lpstr>Palatino Linotype</vt:lpstr>
      <vt:lpstr>Wingdings</vt:lpstr>
      <vt:lpstr>86 CPTS</vt:lpstr>
      <vt:lpstr>Photo Editor Photo</vt:lpstr>
      <vt:lpstr>ATAAPS  Training</vt:lpstr>
      <vt:lpstr>Agenda</vt:lpstr>
      <vt:lpstr>Training Instructions</vt:lpstr>
      <vt:lpstr>ATAAPS Timeline</vt:lpstr>
      <vt:lpstr>Pay Period Process</vt:lpstr>
      <vt:lpstr>Employee</vt:lpstr>
      <vt:lpstr>Agenda</vt:lpstr>
      <vt:lpstr>Important Information</vt:lpstr>
      <vt:lpstr>Employee Responsibilities</vt:lpstr>
      <vt:lpstr>AFI36-815 &amp; OPM</vt:lpstr>
      <vt:lpstr>Annual Leave (LA)</vt:lpstr>
      <vt:lpstr>Sick Leave (LS)</vt:lpstr>
      <vt:lpstr>Family Medical Leave Act (FMLA)</vt:lpstr>
      <vt:lpstr>LWOP (KA)</vt:lpstr>
      <vt:lpstr>Military Leave (LM) for National Guard or Reserve</vt:lpstr>
      <vt:lpstr>Admin Leave (LN)</vt:lpstr>
      <vt:lpstr>Admin Leave Reason PF</vt:lpstr>
      <vt:lpstr>Time Off Award (LY)</vt:lpstr>
      <vt:lpstr>Home Leave (LK)</vt:lpstr>
      <vt:lpstr>Credit Hours (CD)  Premium Hours</vt:lpstr>
      <vt:lpstr>Travel Comp Time   Premium Hours</vt:lpstr>
      <vt:lpstr>Comp Time (CE) Premium Hours </vt:lpstr>
      <vt:lpstr>Holiday Premium Pay (HG/HF)</vt:lpstr>
      <vt:lpstr>Leave balances when going on LWOP</vt:lpstr>
      <vt:lpstr>Leave balances when PCS’ing</vt:lpstr>
      <vt:lpstr>Leave balances when Resigning</vt:lpstr>
      <vt:lpstr>Leave balances when Retiring</vt:lpstr>
      <vt:lpstr>Premium Request </vt:lpstr>
      <vt:lpstr>How to Use ATAAPS</vt:lpstr>
      <vt:lpstr> Certifier </vt:lpstr>
      <vt:lpstr>Agenda </vt:lpstr>
      <vt:lpstr>Important Information</vt:lpstr>
      <vt:lpstr>Certifier Responsibilities</vt:lpstr>
      <vt:lpstr>When employee  is unavailable</vt:lpstr>
      <vt:lpstr>ATAAPS Error Flags</vt:lpstr>
      <vt:lpstr>Records Maintenance</vt:lpstr>
      <vt:lpstr>Termination of DD577</vt:lpstr>
      <vt:lpstr>Overtime/Comp Time/ Credit hours</vt:lpstr>
      <vt:lpstr>Request for Overtime, Holiday Premium Pay, and Compensatory Time (AF428)</vt:lpstr>
      <vt:lpstr>Request for Overtime, Holiday Premium Pay, and Compensatory Time (AF428) cont.</vt:lpstr>
      <vt:lpstr>Timekeeper</vt:lpstr>
      <vt:lpstr>Agenda </vt:lpstr>
      <vt:lpstr>Important Information</vt:lpstr>
      <vt:lpstr>ATAAPS Timekeeper Responsibilities</vt:lpstr>
      <vt:lpstr>Records Maintenance</vt:lpstr>
      <vt:lpstr>DCPS Timekeeper Responsibilities</vt:lpstr>
      <vt:lpstr>References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Civilian Pay &amp; ATAAPS  Training</dc:title>
  <dc:creator>LOEW-MATHEWS, ALEXANDRA DE USAF USAFE 86 CPTS/FOF</dc:creator>
  <cp:lastModifiedBy>PIKE, JIMMIE D JR SSgt USAF USAFE 86 AW/PA</cp:lastModifiedBy>
  <cp:revision>88</cp:revision>
  <cp:lastPrinted>2019-05-21T12:51:03Z</cp:lastPrinted>
  <dcterms:created xsi:type="dcterms:W3CDTF">2019-05-21T09:11:44Z</dcterms:created>
  <dcterms:modified xsi:type="dcterms:W3CDTF">2020-07-10T08:37:15Z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-126836160</vt:i4>
  </property>
  <property fmtid="{D5CDD505-2E9C-101B-9397-08002B2CF9AE}" pid="3" name="_NewReviewCycle">
    <vt:lpwstr/>
  </property>
  <property fmtid="{D5CDD505-2E9C-101B-9397-08002B2CF9AE}" pid="4" name="_EmailSubject">
    <vt:lpwstr>Civilian Pay Request</vt:lpwstr>
  </property>
  <property fmtid="{D5CDD505-2E9C-101B-9397-08002B2CF9AE}" pid="5" name="_AuthorEmail">
    <vt:lpwstr>86CPTS.CIV.PAY@us.af.mil</vt:lpwstr>
  </property>
  <property fmtid="{D5CDD505-2E9C-101B-9397-08002B2CF9AE}" pid="6" name="_AuthorEmailDisplayName">
    <vt:lpwstr>86 CPTS/CIV PAY</vt:lpwstr>
  </property>
  <property fmtid="{D5CDD505-2E9C-101B-9397-08002B2CF9AE}" pid="7" name="ContentTypeId">
    <vt:lpwstr>0x010100D2EA015CCEA2DA43A608633C345BCA11</vt:lpwstr>
  </property>
  <property fmtid="{D5CDD505-2E9C-101B-9397-08002B2CF9AE}" pid="8" name="_PreviousAdHocReviewCycleID">
    <vt:i4>-126836160</vt:i4>
  </property>
</Properties>
</file>