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6"/>
  </p:notesMasterIdLst>
  <p:sldIdLst>
    <p:sldId id="256" r:id="rId4"/>
    <p:sldId id="261" r:id="rId5"/>
  </p:sldIdLst>
  <p:sldSz cx="9144000" cy="6858000" type="screen4x3"/>
  <p:notesSz cx="7010400" cy="92964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66"/>
    <a:srgbClr val="FFFF99"/>
    <a:srgbClr val="99FF99"/>
    <a:srgbClr val="6699FF"/>
    <a:srgbClr val="00FF00"/>
    <a:srgbClr val="33CCFF"/>
    <a:srgbClr val="FF9900"/>
    <a:srgbClr val="CCEC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90" d="100"/>
          <a:sy n="90" d="100"/>
        </p:scale>
        <p:origin x="37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222" y="-11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02" tIns="46201" rIns="92402" bIns="46201"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02" tIns="46201" rIns="92402" bIns="4620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415656"/>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9" tIns="45714" rIns="91429" bIns="45714"/>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lIns="91429" tIns="45714" rIns="91429" bIns="45714"/>
          <a:lstStyle/>
          <a:p>
            <a:fld id="{547EE54A-6548-4328-AA37-1ECC521230C8}" type="datetimeFigureOut">
              <a:rPr lang="en-US" smtClean="0"/>
              <a:t>10/18/2016</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lIns="91429" tIns="45714" rIns="91429" bIns="45714"/>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91429" tIns="45714" rIns="91429" bIns="45714"/>
          <a:lstStyle/>
          <a:p>
            <a:fld id="{1132565B-BB1A-4725-A19F-A1288E3463E3}" type="slidenum">
              <a:rPr lang="en-US" smtClean="0"/>
              <a:t>‹#›</a:t>
            </a:fld>
            <a:endParaRPr lang="en-US"/>
          </a:p>
        </p:txBody>
      </p:sp>
    </p:spTree>
    <p:extLst>
      <p:ext uri="{BB962C8B-B14F-4D97-AF65-F5344CB8AC3E}">
        <p14:creationId xmlns:p14="http://schemas.microsoft.com/office/powerpoint/2010/main" val="14907503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4" rIns="91429" bIns="45714"/>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lIns="91429" tIns="45714" rIns="91429" bIns="45714"/>
          <a:lstStyle/>
          <a:p>
            <a:fld id="{547EE54A-6548-4328-AA37-1ECC521230C8}" type="datetimeFigureOut">
              <a:rPr lang="en-US" smtClean="0"/>
              <a:t>10/18/2016</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lIns="91429" tIns="45714" rIns="91429" bIns="45714"/>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91429" tIns="45714" rIns="91429" bIns="45714"/>
          <a:lstStyle/>
          <a:p>
            <a:fld id="{1132565B-BB1A-4725-A19F-A1288E3463E3}" type="slidenum">
              <a:rPr lang="en-US" smtClean="0"/>
              <a:t>‹#›</a:t>
            </a:fld>
            <a:endParaRPr lang="en-US"/>
          </a:p>
        </p:txBody>
      </p:sp>
    </p:spTree>
    <p:extLst>
      <p:ext uri="{BB962C8B-B14F-4D97-AF65-F5344CB8AC3E}">
        <p14:creationId xmlns:p14="http://schemas.microsoft.com/office/powerpoint/2010/main" val="95367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lIns="91429" tIns="45714" rIns="91429" bIns="45714"/>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lIns="91429" tIns="45714" rIns="91429" bIns="45714"/>
          <a:lstStyle/>
          <a:p>
            <a:fld id="{547EE54A-6548-4328-AA37-1ECC521230C8}" type="datetimeFigureOut">
              <a:rPr lang="en-US" smtClean="0"/>
              <a:t>10/18/2016</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lIns="91429" tIns="45714" rIns="91429" bIns="45714"/>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91429" tIns="45714" rIns="91429" bIns="45714"/>
          <a:lstStyle/>
          <a:p>
            <a:fld id="{1132565B-BB1A-4725-A19F-A1288E3463E3}" type="slidenum">
              <a:rPr lang="en-US" smtClean="0"/>
              <a:t>‹#›</a:t>
            </a:fld>
            <a:endParaRPr lang="en-US"/>
          </a:p>
        </p:txBody>
      </p:sp>
    </p:spTree>
    <p:extLst>
      <p:ext uri="{BB962C8B-B14F-4D97-AF65-F5344CB8AC3E}">
        <p14:creationId xmlns:p14="http://schemas.microsoft.com/office/powerpoint/2010/main" val="70708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 AF Logo">
    <p:spTree>
      <p:nvGrpSpPr>
        <p:cNvPr id="1" name=""/>
        <p:cNvGrpSpPr/>
        <p:nvPr/>
      </p:nvGrpSpPr>
      <p:grpSpPr>
        <a:xfrm>
          <a:off x="0" y="0"/>
          <a:ext cx="0" cy="0"/>
          <a:chOff x="0" y="0"/>
          <a:chExt cx="0" cy="0"/>
        </a:xfrm>
      </p:grpSpPr>
      <p:sp>
        <p:nvSpPr>
          <p:cNvPr id="5" name="Text Box 1030"/>
          <p:cNvSpPr txBox="1">
            <a:spLocks noChangeArrowheads="1"/>
          </p:cNvSpPr>
          <p:nvPr/>
        </p:nvSpPr>
        <p:spPr bwMode="auto">
          <a:xfrm>
            <a:off x="372798" y="101772"/>
            <a:ext cx="8391377" cy="646331"/>
          </a:xfrm>
          <a:prstGeom prst="rect">
            <a:avLst/>
          </a:prstGeom>
          <a:noFill/>
          <a:ln w="9525">
            <a:noFill/>
            <a:miter lim="800000"/>
            <a:headEnd/>
            <a:tailEnd/>
          </a:ln>
          <a:effectLst/>
        </p:spPr>
        <p:txBody>
          <a:bodyPr wrap="square" lIns="91429" tIns="45714" rIns="91429" bIns="45714">
            <a:spAutoFit/>
          </a:bodyPr>
          <a:lstStyle/>
          <a:p>
            <a:pPr algn="ctr" eaLnBrk="0" fontAlgn="base" hangingPunct="0">
              <a:spcBef>
                <a:spcPct val="0"/>
              </a:spcBef>
              <a:spcAft>
                <a:spcPct val="0"/>
              </a:spcAft>
              <a:defRPr/>
            </a:pPr>
            <a:r>
              <a:rPr lang="en-US" sz="3600" b="1" i="1" dirty="0">
                <a:solidFill>
                  <a:srgbClr val="000066"/>
                </a:solidFill>
                <a:cs typeface="Arial" charset="0"/>
              </a:rPr>
              <a:t>521</a:t>
            </a:r>
            <a:r>
              <a:rPr lang="en-US" sz="3600" b="1" i="1" baseline="30000" dirty="0">
                <a:solidFill>
                  <a:srgbClr val="000066"/>
                </a:solidFill>
                <a:cs typeface="Arial" charset="0"/>
              </a:rPr>
              <a:t>st</a:t>
            </a:r>
            <a:r>
              <a:rPr lang="en-US" sz="3600" b="1" i="1" dirty="0">
                <a:solidFill>
                  <a:srgbClr val="000066"/>
                </a:solidFill>
                <a:cs typeface="Arial" charset="0"/>
              </a:rPr>
              <a:t> Air Mobility Operations Wing</a:t>
            </a:r>
          </a:p>
        </p:txBody>
      </p:sp>
      <p:sp>
        <p:nvSpPr>
          <p:cNvPr id="6" name="Line 1031"/>
          <p:cNvSpPr>
            <a:spLocks noChangeShapeType="1"/>
          </p:cNvSpPr>
          <p:nvPr/>
        </p:nvSpPr>
        <p:spPr bwMode="auto">
          <a:xfrm>
            <a:off x="381000" y="984251"/>
            <a:ext cx="8382000" cy="0"/>
          </a:xfrm>
          <a:prstGeom prst="line">
            <a:avLst/>
          </a:prstGeom>
          <a:noFill/>
          <a:ln w="57150">
            <a:solidFill>
              <a:srgbClr val="000066"/>
            </a:solidFill>
            <a:round/>
            <a:headEnd/>
            <a:tailEnd/>
          </a:ln>
          <a:effectLst/>
        </p:spPr>
        <p:txBody>
          <a:bodyPr wrap="none" lIns="91429" tIns="45714" rIns="91429" bIns="45714" anchor="ctr"/>
          <a:lstStyle/>
          <a:p>
            <a:pPr eaLnBrk="0" fontAlgn="base" hangingPunct="0">
              <a:spcBef>
                <a:spcPct val="0"/>
              </a:spcBef>
              <a:spcAft>
                <a:spcPct val="0"/>
              </a:spcAft>
              <a:defRPr/>
            </a:pPr>
            <a:endParaRPr lang="en-US" sz="3600" b="1" i="1">
              <a:solidFill>
                <a:srgbClr val="000066"/>
              </a:solidFill>
              <a:cs typeface="Arial" charset="0"/>
            </a:endParaRPr>
          </a:p>
        </p:txBody>
      </p:sp>
      <p:sp>
        <p:nvSpPr>
          <p:cNvPr id="1318915" name="Rectangle 1027"/>
          <p:cNvSpPr>
            <a:spLocks noGrp="1" noChangeArrowheads="1"/>
          </p:cNvSpPr>
          <p:nvPr>
            <p:ph type="subTitle" idx="1" hasCustomPrompt="1"/>
          </p:nvPr>
        </p:nvSpPr>
        <p:spPr>
          <a:xfrm>
            <a:off x="386862" y="5086353"/>
            <a:ext cx="8377310" cy="1082675"/>
          </a:xfrm>
          <a:prstGeom prst="rect">
            <a:avLst/>
          </a:prstGeom>
          <a:ln w="9525"/>
        </p:spPr>
        <p:txBody>
          <a:bodyPr/>
          <a:lstStyle>
            <a:lvl1pPr marL="0" indent="0" algn="ctr">
              <a:buFont typeface="Wingdings" pitchFamily="2" charset="2"/>
              <a:buNone/>
              <a:defRPr baseline="0"/>
            </a:lvl1pPr>
          </a:lstStyle>
          <a:p>
            <a:r>
              <a:rPr lang="en-US" dirty="0" smtClean="0"/>
              <a:t>Colonel Randall Reed</a:t>
            </a:r>
          </a:p>
          <a:p>
            <a:r>
              <a:rPr lang="en-US" dirty="0" smtClean="0"/>
              <a:t>521 AMOW/CC</a:t>
            </a:r>
          </a:p>
          <a:p>
            <a:r>
              <a:rPr lang="en-US" dirty="0" smtClean="0"/>
              <a:t>8 May 2013</a:t>
            </a:r>
            <a:endParaRPr lang="en-US" dirty="0"/>
          </a:p>
        </p:txBody>
      </p:sp>
      <p:sp>
        <p:nvSpPr>
          <p:cNvPr id="1318916" name="Rectangle 1028"/>
          <p:cNvSpPr>
            <a:spLocks noGrp="1" noChangeArrowheads="1"/>
          </p:cNvSpPr>
          <p:nvPr>
            <p:ph type="ctrTitle" hasCustomPrompt="1"/>
          </p:nvPr>
        </p:nvSpPr>
        <p:spPr>
          <a:xfrm>
            <a:off x="379829" y="3863979"/>
            <a:ext cx="8377310" cy="1012825"/>
          </a:xfrm>
        </p:spPr>
        <p:txBody>
          <a:bodyPr/>
          <a:lstStyle>
            <a:lvl1pPr>
              <a:defRPr baseline="0"/>
            </a:lvl1pPr>
          </a:lstStyle>
          <a:p>
            <a:r>
              <a:rPr lang="en-US" dirty="0" smtClean="0"/>
              <a:t>MISSION BRIEFING</a:t>
            </a:r>
            <a:endParaRPr lang="en-US" dirty="0"/>
          </a:p>
        </p:txBody>
      </p:sp>
      <p:grpSp>
        <p:nvGrpSpPr>
          <p:cNvPr id="3" name="Group 11"/>
          <p:cNvGrpSpPr/>
          <p:nvPr userDrawn="1"/>
        </p:nvGrpSpPr>
        <p:grpSpPr>
          <a:xfrm>
            <a:off x="3539783" y="1253927"/>
            <a:ext cx="2057400" cy="2316311"/>
            <a:chOff x="3371862" y="1165078"/>
            <a:chExt cx="2386902" cy="2621111"/>
          </a:xfrm>
        </p:grpSpPr>
        <p:pic>
          <p:nvPicPr>
            <p:cNvPr id="15" name="Picture 7" descr="AMC-color-corrected-center"/>
            <p:cNvPicPr>
              <a:picLocks noChangeAspect="1" noChangeArrowheads="1"/>
            </p:cNvPicPr>
            <p:nvPr userDrawn="1"/>
          </p:nvPicPr>
          <p:blipFill>
            <a:blip r:embed="rId2" cstate="print"/>
            <a:srcRect/>
            <a:stretch>
              <a:fillRect/>
            </a:stretch>
          </p:blipFill>
          <p:spPr bwMode="auto">
            <a:xfrm>
              <a:off x="3371862" y="1165078"/>
              <a:ext cx="2386902" cy="2621111"/>
            </a:xfrm>
            <a:prstGeom prst="rect">
              <a:avLst/>
            </a:prstGeom>
            <a:noFill/>
            <a:ln>
              <a:noFill/>
            </a:ln>
          </p:spPr>
        </p:pic>
        <p:sp>
          <p:nvSpPr>
            <p:cNvPr id="11" name="Isosceles Triangle 10"/>
            <p:cNvSpPr/>
            <p:nvPr userDrawn="1"/>
          </p:nvSpPr>
          <p:spPr bwMode="auto">
            <a:xfrm rot="10800000">
              <a:off x="4343401" y="2193132"/>
              <a:ext cx="464344" cy="200025"/>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3600" b="1" i="1">
                <a:solidFill>
                  <a:srgbClr val="000066"/>
                </a:solidFill>
                <a:cs typeface="Arial" charset="0"/>
              </a:endParaRPr>
            </a:p>
          </p:txBody>
        </p:sp>
      </p:grpSp>
      <p:sp>
        <p:nvSpPr>
          <p:cNvPr id="16" name="Line 10"/>
          <p:cNvSpPr>
            <a:spLocks noChangeShapeType="1"/>
          </p:cNvSpPr>
          <p:nvPr userDrawn="1"/>
        </p:nvSpPr>
        <p:spPr bwMode="auto">
          <a:xfrm>
            <a:off x="381000" y="6514546"/>
            <a:ext cx="8382000" cy="0"/>
          </a:xfrm>
          <a:prstGeom prst="line">
            <a:avLst/>
          </a:prstGeom>
          <a:noFill/>
          <a:ln w="57150">
            <a:solidFill>
              <a:srgbClr val="000066"/>
            </a:solidFill>
            <a:round/>
            <a:headEnd/>
            <a:tailEnd/>
          </a:ln>
          <a:effectLst/>
        </p:spPr>
        <p:txBody>
          <a:bodyPr wrap="none" lIns="91429" tIns="45714" rIns="91429" bIns="45714" anchor="ctr"/>
          <a:lstStyle/>
          <a:p>
            <a:pPr fontAlgn="base">
              <a:spcBef>
                <a:spcPct val="0"/>
              </a:spcBef>
              <a:spcAft>
                <a:spcPct val="0"/>
              </a:spcAft>
              <a:defRPr/>
            </a:pPr>
            <a:endParaRPr lang="en-US" dirty="0">
              <a:solidFill>
                <a:srgbClr val="000000"/>
              </a:solidFill>
              <a:cs typeface="Arial" charset="0"/>
            </a:endParaRPr>
          </a:p>
        </p:txBody>
      </p:sp>
      <p:sp>
        <p:nvSpPr>
          <p:cNvPr id="18" name="TextBox 17"/>
          <p:cNvSpPr txBox="1"/>
          <p:nvPr userDrawn="1"/>
        </p:nvSpPr>
        <p:spPr>
          <a:xfrm>
            <a:off x="1282148" y="6488668"/>
            <a:ext cx="6579704" cy="369332"/>
          </a:xfrm>
          <a:prstGeom prst="rect">
            <a:avLst/>
          </a:prstGeom>
          <a:noFill/>
        </p:spPr>
        <p:txBody>
          <a:bodyPr wrap="square" lIns="91429" tIns="45714" rIns="91429" bIns="45714" rtlCol="0">
            <a:spAutoFit/>
          </a:bodyPr>
          <a:lstStyle/>
          <a:p>
            <a:pPr algn="ctr" fontAlgn="base">
              <a:spcBef>
                <a:spcPct val="0"/>
              </a:spcBef>
              <a:spcAft>
                <a:spcPct val="0"/>
              </a:spcAft>
            </a:pPr>
            <a:r>
              <a:rPr lang="en-US" i="1" dirty="0">
                <a:solidFill>
                  <a:srgbClr val="000066"/>
                </a:solidFill>
                <a:latin typeface="Times New Roman" pitchFamily="18" charset="0"/>
                <a:cs typeface="Times New Roman" pitchFamily="18" charset="0"/>
              </a:rPr>
              <a:t>“Depend on Us!”</a:t>
            </a:r>
          </a:p>
        </p:txBody>
      </p:sp>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72452" y="1253926"/>
            <a:ext cx="999101" cy="9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3262"/>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rgbClr val="FFFF66"/>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241910" y="49695"/>
            <a:ext cx="6351588" cy="1073288"/>
          </a:xfrm>
        </p:spPr>
        <p:txBody>
          <a:bodyPr anchor="ctr"/>
          <a:lstStyle>
            <a:lvl1pPr algn="ctr">
              <a:buNone/>
              <a:defRPr sz="2800"/>
            </a:lvl1pPr>
            <a:lvl2pPr>
              <a:buNone/>
              <a:defRPr/>
            </a:lvl2pPr>
            <a:lvl3pPr>
              <a:buNone/>
              <a:defRPr/>
            </a:lvl3pPr>
            <a:lvl4pPr>
              <a:buNone/>
              <a:defRPr/>
            </a:lvl4pPr>
            <a:lvl5pPr>
              <a:buNone/>
              <a:defRPr/>
            </a:lvl5pPr>
          </a:lstStyle>
          <a:p>
            <a:pPr lvl="0"/>
            <a:r>
              <a:rPr lang="en-US" dirty="0" smtClean="0"/>
              <a:t>Click to edit Master text styles</a:t>
            </a:r>
          </a:p>
          <a:p>
            <a:pPr lvl="0"/>
            <a:r>
              <a:rPr lang="en-US" dirty="0" smtClean="0"/>
              <a:t>Second level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9877" y="152401"/>
            <a:ext cx="908530" cy="912002"/>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11" y="152402"/>
            <a:ext cx="926412" cy="912001"/>
          </a:xfrm>
          <a:prstGeom prst="rect">
            <a:avLst/>
          </a:prstGeom>
        </p:spPr>
      </p:pic>
    </p:spTree>
    <p:extLst>
      <p:ext uri="{BB962C8B-B14F-4D97-AF65-F5344CB8AC3E}">
        <p14:creationId xmlns:p14="http://schemas.microsoft.com/office/powerpoint/2010/main" val="2808866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dued Map">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FD982BEF-5C7F-47F9-9E72-00B911072773}" type="slidenum">
              <a:rPr lang="en-US">
                <a:solidFill>
                  <a:srgbClr val="000000"/>
                </a:solidFill>
              </a:rPr>
              <a:pPr>
                <a:defRPr/>
              </a:pPr>
              <a:t>‹#›</a:t>
            </a:fld>
            <a:endParaRPr lang="en-US" dirty="0">
              <a:solidFill>
                <a:srgbClr val="000000"/>
              </a:solidFill>
            </a:endParaRPr>
          </a:p>
        </p:txBody>
      </p:sp>
      <p:sp>
        <p:nvSpPr>
          <p:cNvPr id="6" name="Text Placeholder 5"/>
          <p:cNvSpPr>
            <a:spLocks noGrp="1"/>
          </p:cNvSpPr>
          <p:nvPr>
            <p:ph type="body" sz="quarter" idx="13"/>
          </p:nvPr>
        </p:nvSpPr>
        <p:spPr>
          <a:xfrm>
            <a:off x="1241910" y="49695"/>
            <a:ext cx="6351588" cy="1073288"/>
          </a:xfrm>
        </p:spPr>
        <p:txBody>
          <a:bodyPr anchor="ctr"/>
          <a:lstStyle>
            <a:lvl1pPr algn="ctr">
              <a:buNone/>
              <a:defRPr sz="2800"/>
            </a:lvl1pPr>
            <a:lvl2pPr>
              <a:buNone/>
              <a:defRPr/>
            </a:lvl2pPr>
            <a:lvl3pPr>
              <a:buNone/>
              <a:defRPr/>
            </a:lvl3pPr>
            <a:lvl4pPr>
              <a:buNone/>
              <a:defRPr/>
            </a:lvl4pPr>
            <a:lvl5pPr>
              <a:buNone/>
              <a:defRPr/>
            </a:lvl5pPr>
          </a:lstStyle>
          <a:p>
            <a:pPr lvl="0"/>
            <a:r>
              <a:rPr lang="en-US" dirty="0" smtClean="0"/>
              <a:t>Click to edit Master text styles</a:t>
            </a:r>
          </a:p>
          <a:p>
            <a:pPr lvl="0"/>
            <a:r>
              <a:rPr lang="en-US" dirty="0" smtClean="0"/>
              <a:t>Second level</a:t>
            </a:r>
          </a:p>
        </p:txBody>
      </p:sp>
      <p:pic>
        <p:nvPicPr>
          <p:cNvPr id="5" name="Picture 2"/>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1000" contrast="-10000"/>
                    </a14:imgEffect>
                  </a14:imgLayer>
                </a14:imgProps>
              </a:ext>
            </a:extLst>
          </a:blip>
          <a:stretch>
            <a:fillRect/>
          </a:stretch>
        </p:blipFill>
        <p:spPr bwMode="auto">
          <a:xfrm>
            <a:off x="415150" y="1259433"/>
            <a:ext cx="8313700" cy="5198518"/>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userDrawn="1"/>
        </p:nvGrpSpPr>
        <p:grpSpPr>
          <a:xfrm>
            <a:off x="2232027" y="2505080"/>
            <a:ext cx="760144" cy="255747"/>
            <a:chOff x="2269891" y="2505075"/>
            <a:chExt cx="760144" cy="255746"/>
          </a:xfrm>
        </p:grpSpPr>
        <p:sp>
          <p:nvSpPr>
            <p:cNvPr id="8" name="Rounded Rectangle 7"/>
            <p:cNvSpPr/>
            <p:nvPr/>
          </p:nvSpPr>
          <p:spPr bwMode="auto">
            <a:xfrm>
              <a:off x="2330216" y="2546350"/>
              <a:ext cx="638291"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9" name="TextBox 8"/>
            <p:cNvSpPr txBox="1"/>
            <p:nvPr/>
          </p:nvSpPr>
          <p:spPr>
            <a:xfrm>
              <a:off x="2269891" y="2514601"/>
              <a:ext cx="760144" cy="246220"/>
            </a:xfrm>
            <a:prstGeom prst="rect">
              <a:avLst/>
            </a:prstGeom>
            <a:noFill/>
          </p:spPr>
          <p:txBody>
            <a:bodyPr wrap="none" rtlCol="0">
              <a:spAutoFit/>
            </a:bodyPr>
            <a:lstStyle/>
            <a:p>
              <a:r>
                <a:rPr lang="en-US" sz="1000" b="1" dirty="0">
                  <a:solidFill>
                    <a:srgbClr val="FFFFFF">
                      <a:lumMod val="50000"/>
                    </a:srgbClr>
                  </a:solidFill>
                </a:rPr>
                <a:t>Ramstein</a:t>
              </a:r>
            </a:p>
          </p:txBody>
        </p:sp>
        <p:sp>
          <p:nvSpPr>
            <p:cNvPr id="10" name="Oval 9"/>
            <p:cNvSpPr/>
            <p:nvPr/>
          </p:nvSpPr>
          <p:spPr bwMode="auto">
            <a:xfrm>
              <a:off x="2609733" y="2505075"/>
              <a:ext cx="76200" cy="76200"/>
            </a:xfrm>
            <a:prstGeom prst="ellipse">
              <a:avLst/>
            </a:prstGeom>
            <a:solidFill>
              <a:schemeClr val="accent3">
                <a:lumMod val="50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11" name="Group 10"/>
          <p:cNvGrpSpPr/>
          <p:nvPr userDrawn="1"/>
        </p:nvGrpSpPr>
        <p:grpSpPr>
          <a:xfrm>
            <a:off x="2057403" y="2251040"/>
            <a:ext cx="1023037" cy="271832"/>
            <a:chOff x="0" y="2090368"/>
            <a:chExt cx="1023036" cy="271832"/>
          </a:xfrm>
        </p:grpSpPr>
        <p:grpSp>
          <p:nvGrpSpPr>
            <p:cNvPr id="12" name="Group 11"/>
            <p:cNvGrpSpPr/>
            <p:nvPr/>
          </p:nvGrpSpPr>
          <p:grpSpPr>
            <a:xfrm>
              <a:off x="0" y="2090368"/>
              <a:ext cx="1023036" cy="246221"/>
              <a:chOff x="0" y="1952819"/>
              <a:chExt cx="1023036" cy="246221"/>
            </a:xfrm>
          </p:grpSpPr>
          <p:sp>
            <p:nvSpPr>
              <p:cNvPr id="14" name="Rounded Rectangle 13"/>
              <p:cNvSpPr/>
              <p:nvPr/>
            </p:nvSpPr>
            <p:spPr bwMode="auto">
              <a:xfrm>
                <a:off x="76200" y="1984489"/>
                <a:ext cx="863934"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15" name="TextBox 14"/>
              <p:cNvSpPr txBox="1"/>
              <p:nvPr/>
            </p:nvSpPr>
            <p:spPr>
              <a:xfrm>
                <a:off x="0" y="1952819"/>
                <a:ext cx="1023036" cy="246221"/>
              </a:xfrm>
              <a:prstGeom prst="rect">
                <a:avLst/>
              </a:prstGeom>
              <a:noFill/>
            </p:spPr>
            <p:txBody>
              <a:bodyPr wrap="none" rtlCol="0">
                <a:spAutoFit/>
              </a:bodyPr>
              <a:lstStyle/>
              <a:p>
                <a:r>
                  <a:rPr lang="en-US" sz="1000" b="1" dirty="0">
                    <a:solidFill>
                      <a:srgbClr val="FFFFFF">
                        <a:lumMod val="50000"/>
                      </a:srgbClr>
                    </a:solidFill>
                  </a:rPr>
                  <a:t>Spangdahlem</a:t>
                </a:r>
              </a:p>
            </p:txBody>
          </p:sp>
        </p:grpSp>
        <p:sp>
          <p:nvSpPr>
            <p:cNvPr id="13" name="Oval 12"/>
            <p:cNvSpPr/>
            <p:nvPr/>
          </p:nvSpPr>
          <p:spPr bwMode="auto">
            <a:xfrm>
              <a:off x="467865" y="2286000"/>
              <a:ext cx="76200" cy="76200"/>
            </a:xfrm>
            <a:prstGeom prst="ellipse">
              <a:avLst/>
            </a:prstGeom>
            <a:solidFill>
              <a:schemeClr val="accent3">
                <a:lumMod val="50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16" name="Group 15"/>
          <p:cNvGrpSpPr/>
          <p:nvPr userDrawn="1"/>
        </p:nvGrpSpPr>
        <p:grpSpPr>
          <a:xfrm>
            <a:off x="1585919" y="2108199"/>
            <a:ext cx="809837" cy="253880"/>
            <a:chOff x="104775" y="2116593"/>
            <a:chExt cx="809837" cy="253880"/>
          </a:xfrm>
        </p:grpSpPr>
        <p:grpSp>
          <p:nvGrpSpPr>
            <p:cNvPr id="17" name="Group 16"/>
            <p:cNvGrpSpPr/>
            <p:nvPr/>
          </p:nvGrpSpPr>
          <p:grpSpPr>
            <a:xfrm>
              <a:off x="104775" y="2116593"/>
              <a:ext cx="809837" cy="246221"/>
              <a:chOff x="28575" y="1886178"/>
              <a:chExt cx="809837" cy="246221"/>
            </a:xfrm>
          </p:grpSpPr>
          <p:sp>
            <p:nvSpPr>
              <p:cNvPr id="19" name="Rounded Rectangle 18"/>
              <p:cNvSpPr/>
              <p:nvPr/>
            </p:nvSpPr>
            <p:spPr bwMode="auto">
              <a:xfrm>
                <a:off x="68259" y="1917848"/>
                <a:ext cx="731520"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20" name="TextBox 19"/>
              <p:cNvSpPr txBox="1"/>
              <p:nvPr/>
            </p:nvSpPr>
            <p:spPr>
              <a:xfrm>
                <a:off x="28575" y="1886178"/>
                <a:ext cx="809837" cy="246221"/>
              </a:xfrm>
              <a:prstGeom prst="rect">
                <a:avLst/>
              </a:prstGeom>
              <a:noFill/>
            </p:spPr>
            <p:txBody>
              <a:bodyPr wrap="none" rtlCol="0">
                <a:spAutoFit/>
              </a:bodyPr>
              <a:lstStyle/>
              <a:p>
                <a:r>
                  <a:rPr lang="en-US" sz="1000" b="1" dirty="0">
                    <a:solidFill>
                      <a:srgbClr val="FFFFFF">
                        <a:lumMod val="50000"/>
                      </a:srgbClr>
                    </a:solidFill>
                  </a:rPr>
                  <a:t>Mildenhall</a:t>
                </a:r>
              </a:p>
            </p:txBody>
          </p:sp>
        </p:grpSp>
        <p:sp>
          <p:nvSpPr>
            <p:cNvPr id="18" name="Oval 17"/>
            <p:cNvSpPr/>
            <p:nvPr/>
          </p:nvSpPr>
          <p:spPr bwMode="auto">
            <a:xfrm>
              <a:off x="471593" y="2294273"/>
              <a:ext cx="76200" cy="76200"/>
            </a:xfrm>
            <a:prstGeom prst="ellipse">
              <a:avLst/>
            </a:prstGeom>
            <a:solidFill>
              <a:schemeClr val="accent3">
                <a:lumMod val="50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21" name="Group 20"/>
          <p:cNvGrpSpPr/>
          <p:nvPr userDrawn="1"/>
        </p:nvGrpSpPr>
        <p:grpSpPr>
          <a:xfrm>
            <a:off x="1406520" y="2949577"/>
            <a:ext cx="577402" cy="256597"/>
            <a:chOff x="8112125" y="1876883"/>
            <a:chExt cx="577403" cy="256597"/>
          </a:xfrm>
        </p:grpSpPr>
        <p:grpSp>
          <p:nvGrpSpPr>
            <p:cNvPr id="22" name="Group 21"/>
            <p:cNvGrpSpPr/>
            <p:nvPr/>
          </p:nvGrpSpPr>
          <p:grpSpPr>
            <a:xfrm>
              <a:off x="8112125" y="1876883"/>
              <a:ext cx="577403" cy="246221"/>
              <a:chOff x="8035925" y="1730375"/>
              <a:chExt cx="577403" cy="246221"/>
            </a:xfrm>
          </p:grpSpPr>
          <p:sp>
            <p:nvSpPr>
              <p:cNvPr id="24" name="Rounded Rectangle 23"/>
              <p:cNvSpPr/>
              <p:nvPr/>
            </p:nvSpPr>
            <p:spPr bwMode="auto">
              <a:xfrm>
                <a:off x="8093075" y="1762045"/>
                <a:ext cx="457200"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25" name="TextBox 24"/>
              <p:cNvSpPr txBox="1"/>
              <p:nvPr/>
            </p:nvSpPr>
            <p:spPr>
              <a:xfrm>
                <a:off x="8035925" y="1730375"/>
                <a:ext cx="577403" cy="246221"/>
              </a:xfrm>
              <a:prstGeom prst="rect">
                <a:avLst/>
              </a:prstGeom>
              <a:noFill/>
            </p:spPr>
            <p:txBody>
              <a:bodyPr wrap="none" rtlCol="0">
                <a:spAutoFit/>
              </a:bodyPr>
              <a:lstStyle/>
              <a:p>
                <a:r>
                  <a:rPr lang="en-US" sz="1000" b="1" dirty="0">
                    <a:solidFill>
                      <a:srgbClr val="FFFFFF">
                        <a:lumMod val="50000"/>
                      </a:srgbClr>
                    </a:solidFill>
                  </a:rPr>
                  <a:t>Morón</a:t>
                </a:r>
              </a:p>
            </p:txBody>
          </p:sp>
        </p:grpSp>
        <p:sp>
          <p:nvSpPr>
            <p:cNvPr id="23" name="Oval 22"/>
            <p:cNvSpPr/>
            <p:nvPr/>
          </p:nvSpPr>
          <p:spPr bwMode="auto">
            <a:xfrm>
              <a:off x="8359551" y="2057280"/>
              <a:ext cx="76200" cy="76200"/>
            </a:xfrm>
            <a:prstGeom prst="ellipse">
              <a:avLst/>
            </a:prstGeom>
            <a:solidFill>
              <a:schemeClr val="accent3">
                <a:lumMod val="50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26" name="Group 25"/>
          <p:cNvGrpSpPr/>
          <p:nvPr userDrawn="1"/>
        </p:nvGrpSpPr>
        <p:grpSpPr>
          <a:xfrm>
            <a:off x="1447808" y="3200403"/>
            <a:ext cx="470000" cy="255746"/>
            <a:chOff x="8305800" y="1828800"/>
            <a:chExt cx="470000" cy="255746"/>
          </a:xfrm>
        </p:grpSpPr>
        <p:grpSp>
          <p:nvGrpSpPr>
            <p:cNvPr id="27" name="Group 26"/>
            <p:cNvGrpSpPr/>
            <p:nvPr/>
          </p:nvGrpSpPr>
          <p:grpSpPr>
            <a:xfrm>
              <a:off x="8305800" y="1838325"/>
              <a:ext cx="470000" cy="246221"/>
              <a:chOff x="8305800" y="1981200"/>
              <a:chExt cx="470000" cy="246221"/>
            </a:xfrm>
          </p:grpSpPr>
          <p:sp>
            <p:nvSpPr>
              <p:cNvPr id="29" name="Rounded Rectangle 28"/>
              <p:cNvSpPr/>
              <p:nvPr/>
            </p:nvSpPr>
            <p:spPr bwMode="auto">
              <a:xfrm>
                <a:off x="8359546" y="2012722"/>
                <a:ext cx="365760"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30" name="TextBox 29"/>
              <p:cNvSpPr txBox="1"/>
              <p:nvPr/>
            </p:nvSpPr>
            <p:spPr>
              <a:xfrm>
                <a:off x="8305800" y="1981200"/>
                <a:ext cx="470000" cy="246221"/>
              </a:xfrm>
              <a:prstGeom prst="rect">
                <a:avLst/>
              </a:prstGeom>
              <a:noFill/>
            </p:spPr>
            <p:txBody>
              <a:bodyPr wrap="none" rtlCol="0">
                <a:spAutoFit/>
              </a:bodyPr>
              <a:lstStyle/>
              <a:p>
                <a:r>
                  <a:rPr lang="en-US" sz="1000" b="1" dirty="0">
                    <a:solidFill>
                      <a:srgbClr val="FFFFFF">
                        <a:lumMod val="50000"/>
                      </a:srgbClr>
                    </a:solidFill>
                  </a:rPr>
                  <a:t>Rota</a:t>
                </a:r>
              </a:p>
            </p:txBody>
          </p:sp>
        </p:grpSp>
        <p:sp>
          <p:nvSpPr>
            <p:cNvPr id="28" name="Oval 27"/>
            <p:cNvSpPr/>
            <p:nvPr/>
          </p:nvSpPr>
          <p:spPr bwMode="auto">
            <a:xfrm>
              <a:off x="8502700" y="1828800"/>
              <a:ext cx="76200" cy="76200"/>
            </a:xfrm>
            <a:prstGeom prst="ellipse">
              <a:avLst/>
            </a:prstGeom>
            <a:solidFill>
              <a:schemeClr val="accent3">
                <a:lumMod val="50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31" name="Group 30"/>
          <p:cNvGrpSpPr/>
          <p:nvPr userDrawn="1"/>
        </p:nvGrpSpPr>
        <p:grpSpPr>
          <a:xfrm>
            <a:off x="381002" y="3200403"/>
            <a:ext cx="510076" cy="255746"/>
            <a:chOff x="8305800" y="1828800"/>
            <a:chExt cx="510076" cy="255746"/>
          </a:xfrm>
        </p:grpSpPr>
        <p:grpSp>
          <p:nvGrpSpPr>
            <p:cNvPr id="32" name="Group 126"/>
            <p:cNvGrpSpPr/>
            <p:nvPr/>
          </p:nvGrpSpPr>
          <p:grpSpPr>
            <a:xfrm>
              <a:off x="8305800" y="1838325"/>
              <a:ext cx="510076" cy="246221"/>
              <a:chOff x="8305800" y="1981200"/>
              <a:chExt cx="510076" cy="246221"/>
            </a:xfrm>
          </p:grpSpPr>
          <p:sp>
            <p:nvSpPr>
              <p:cNvPr id="34" name="Rounded Rectangle 33"/>
              <p:cNvSpPr/>
              <p:nvPr/>
            </p:nvSpPr>
            <p:spPr bwMode="auto">
              <a:xfrm>
                <a:off x="8359546" y="2012722"/>
                <a:ext cx="304800" cy="15240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35" name="TextBox 34"/>
              <p:cNvSpPr txBox="1"/>
              <p:nvPr/>
            </p:nvSpPr>
            <p:spPr>
              <a:xfrm>
                <a:off x="8305800" y="1981200"/>
                <a:ext cx="510076" cy="246221"/>
              </a:xfrm>
              <a:prstGeom prst="rect">
                <a:avLst/>
              </a:prstGeom>
              <a:noFill/>
            </p:spPr>
            <p:txBody>
              <a:bodyPr wrap="none" rtlCol="0">
                <a:spAutoFit/>
              </a:bodyPr>
              <a:lstStyle/>
              <a:p>
                <a:r>
                  <a:rPr lang="en-US" sz="1000" b="1" dirty="0">
                    <a:solidFill>
                      <a:srgbClr val="FFFFFF">
                        <a:lumMod val="50000"/>
                      </a:srgbClr>
                    </a:solidFill>
                  </a:rPr>
                  <a:t>Lajes</a:t>
                </a:r>
              </a:p>
            </p:txBody>
          </p:sp>
        </p:grpSp>
        <p:sp>
          <p:nvSpPr>
            <p:cNvPr id="33" name="Oval 32"/>
            <p:cNvSpPr/>
            <p:nvPr/>
          </p:nvSpPr>
          <p:spPr bwMode="auto">
            <a:xfrm>
              <a:off x="8522738" y="1828800"/>
              <a:ext cx="76200" cy="76200"/>
            </a:xfrm>
            <a:prstGeom prst="ellipse">
              <a:avLst/>
            </a:prstGeom>
            <a:solidFill>
              <a:schemeClr val="accent3">
                <a:lumMod val="50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36" name="Group 35"/>
          <p:cNvGrpSpPr/>
          <p:nvPr userDrawn="1"/>
        </p:nvGrpSpPr>
        <p:grpSpPr>
          <a:xfrm>
            <a:off x="2508251" y="2688430"/>
            <a:ext cx="611065" cy="259713"/>
            <a:chOff x="8118470" y="1752600"/>
            <a:chExt cx="611065" cy="259713"/>
          </a:xfrm>
        </p:grpSpPr>
        <p:grpSp>
          <p:nvGrpSpPr>
            <p:cNvPr id="37" name="Group 36"/>
            <p:cNvGrpSpPr/>
            <p:nvPr/>
          </p:nvGrpSpPr>
          <p:grpSpPr>
            <a:xfrm>
              <a:off x="8118470" y="1766092"/>
              <a:ext cx="611065" cy="246221"/>
              <a:chOff x="8194670" y="1978025"/>
              <a:chExt cx="611065" cy="246221"/>
            </a:xfrm>
          </p:grpSpPr>
          <p:sp>
            <p:nvSpPr>
              <p:cNvPr id="39" name="Rounded Rectangle 38"/>
              <p:cNvSpPr/>
              <p:nvPr/>
            </p:nvSpPr>
            <p:spPr bwMode="auto">
              <a:xfrm>
                <a:off x="8268835" y="2009695"/>
                <a:ext cx="446535"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40" name="TextBox 39"/>
              <p:cNvSpPr txBox="1"/>
              <p:nvPr/>
            </p:nvSpPr>
            <p:spPr>
              <a:xfrm>
                <a:off x="8194670" y="1978025"/>
                <a:ext cx="611065" cy="246221"/>
              </a:xfrm>
              <a:prstGeom prst="rect">
                <a:avLst/>
              </a:prstGeom>
              <a:noFill/>
            </p:spPr>
            <p:txBody>
              <a:bodyPr wrap="none" rtlCol="0">
                <a:spAutoFit/>
              </a:bodyPr>
              <a:lstStyle/>
              <a:p>
                <a:r>
                  <a:rPr lang="en-US" sz="1000" b="1" dirty="0">
                    <a:solidFill>
                      <a:srgbClr val="FFFFFF">
                        <a:lumMod val="50000"/>
                      </a:srgbClr>
                    </a:solidFill>
                  </a:rPr>
                  <a:t>Aviano</a:t>
                </a:r>
              </a:p>
            </p:txBody>
          </p:sp>
        </p:grpSp>
        <p:sp>
          <p:nvSpPr>
            <p:cNvPr id="38" name="Oval 37"/>
            <p:cNvSpPr/>
            <p:nvPr/>
          </p:nvSpPr>
          <p:spPr bwMode="auto">
            <a:xfrm>
              <a:off x="8379154" y="1752600"/>
              <a:ext cx="76200" cy="76200"/>
            </a:xfrm>
            <a:prstGeom prst="ellipse">
              <a:avLst/>
            </a:prstGeom>
            <a:solidFill>
              <a:schemeClr val="accent3">
                <a:lumMod val="50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41" name="Group 40"/>
          <p:cNvGrpSpPr/>
          <p:nvPr userDrawn="1"/>
        </p:nvGrpSpPr>
        <p:grpSpPr>
          <a:xfrm>
            <a:off x="4621162" y="3596693"/>
            <a:ext cx="604653" cy="246221"/>
            <a:chOff x="7886700" y="3187244"/>
            <a:chExt cx="604653" cy="246222"/>
          </a:xfrm>
        </p:grpSpPr>
        <p:grpSp>
          <p:nvGrpSpPr>
            <p:cNvPr id="42" name="Group 41"/>
            <p:cNvGrpSpPr/>
            <p:nvPr/>
          </p:nvGrpSpPr>
          <p:grpSpPr>
            <a:xfrm>
              <a:off x="7886700" y="3187244"/>
              <a:ext cx="604653" cy="246222"/>
              <a:chOff x="8166100" y="3542730"/>
              <a:chExt cx="604653" cy="246222"/>
            </a:xfrm>
          </p:grpSpPr>
          <p:sp>
            <p:nvSpPr>
              <p:cNvPr id="44" name="Rounded Rectangle 43"/>
              <p:cNvSpPr/>
              <p:nvPr/>
            </p:nvSpPr>
            <p:spPr bwMode="auto">
              <a:xfrm>
                <a:off x="8229600" y="3581058"/>
                <a:ext cx="462375"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45" name="TextBox 44"/>
              <p:cNvSpPr txBox="1"/>
              <p:nvPr/>
            </p:nvSpPr>
            <p:spPr>
              <a:xfrm>
                <a:off x="8166100" y="3542730"/>
                <a:ext cx="604653" cy="246222"/>
              </a:xfrm>
              <a:prstGeom prst="rect">
                <a:avLst/>
              </a:prstGeom>
              <a:noFill/>
            </p:spPr>
            <p:txBody>
              <a:bodyPr wrap="none" rtlCol="0">
                <a:spAutoFit/>
              </a:bodyPr>
              <a:lstStyle/>
              <a:p>
                <a:r>
                  <a:rPr lang="en-US" sz="1000" b="1" dirty="0">
                    <a:solidFill>
                      <a:srgbClr val="FFFFFF">
                        <a:lumMod val="50000"/>
                      </a:srgbClr>
                    </a:solidFill>
                  </a:rPr>
                  <a:t>Kuwait</a:t>
                </a:r>
              </a:p>
            </p:txBody>
          </p:sp>
        </p:grpSp>
        <p:sp>
          <p:nvSpPr>
            <p:cNvPr id="43" name="Oval 42"/>
            <p:cNvSpPr/>
            <p:nvPr/>
          </p:nvSpPr>
          <p:spPr bwMode="auto">
            <a:xfrm>
              <a:off x="8397646" y="3273197"/>
              <a:ext cx="76200" cy="76200"/>
            </a:xfrm>
            <a:prstGeom prst="ellipse">
              <a:avLst/>
            </a:prstGeom>
            <a:solidFill>
              <a:schemeClr val="accent3">
                <a:lumMod val="50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46" name="Group 45"/>
          <p:cNvGrpSpPr/>
          <p:nvPr userDrawn="1"/>
        </p:nvGrpSpPr>
        <p:grpSpPr>
          <a:xfrm>
            <a:off x="5187946" y="3995745"/>
            <a:ext cx="518091" cy="271621"/>
            <a:chOff x="8274046" y="1828800"/>
            <a:chExt cx="518091" cy="271620"/>
          </a:xfrm>
        </p:grpSpPr>
        <p:grpSp>
          <p:nvGrpSpPr>
            <p:cNvPr id="47" name="Group 126"/>
            <p:cNvGrpSpPr/>
            <p:nvPr/>
          </p:nvGrpSpPr>
          <p:grpSpPr>
            <a:xfrm>
              <a:off x="8274046" y="1854200"/>
              <a:ext cx="518091" cy="246220"/>
              <a:chOff x="8274046" y="1997075"/>
              <a:chExt cx="518091" cy="246220"/>
            </a:xfrm>
          </p:grpSpPr>
          <p:sp>
            <p:nvSpPr>
              <p:cNvPr id="49" name="Rounded Rectangle 48"/>
              <p:cNvSpPr/>
              <p:nvPr/>
            </p:nvSpPr>
            <p:spPr bwMode="auto">
              <a:xfrm>
                <a:off x="8331058" y="2033584"/>
                <a:ext cx="403454"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50" name="TextBox 49"/>
              <p:cNvSpPr txBox="1"/>
              <p:nvPr/>
            </p:nvSpPr>
            <p:spPr>
              <a:xfrm>
                <a:off x="8274046" y="1997075"/>
                <a:ext cx="518091" cy="246220"/>
              </a:xfrm>
              <a:prstGeom prst="rect">
                <a:avLst/>
              </a:prstGeom>
              <a:noFill/>
            </p:spPr>
            <p:txBody>
              <a:bodyPr wrap="none" rtlCol="0">
                <a:spAutoFit/>
              </a:bodyPr>
              <a:lstStyle/>
              <a:p>
                <a:r>
                  <a:rPr lang="en-US" sz="1000" b="1" dirty="0">
                    <a:solidFill>
                      <a:srgbClr val="FFFFFF">
                        <a:lumMod val="50000"/>
                      </a:srgbClr>
                    </a:solidFill>
                  </a:rPr>
                  <a:t>Qatar</a:t>
                </a:r>
              </a:p>
            </p:txBody>
          </p:sp>
        </p:grpSp>
        <p:sp>
          <p:nvSpPr>
            <p:cNvPr id="48" name="Oval 47"/>
            <p:cNvSpPr/>
            <p:nvPr/>
          </p:nvSpPr>
          <p:spPr bwMode="auto">
            <a:xfrm>
              <a:off x="8494685" y="1828800"/>
              <a:ext cx="76200" cy="76200"/>
            </a:xfrm>
            <a:prstGeom prst="ellipse">
              <a:avLst/>
            </a:prstGeom>
            <a:solidFill>
              <a:schemeClr val="accent3">
                <a:lumMod val="50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51" name="Group 50"/>
          <p:cNvGrpSpPr/>
          <p:nvPr userDrawn="1"/>
        </p:nvGrpSpPr>
        <p:grpSpPr>
          <a:xfrm>
            <a:off x="5092705" y="3713009"/>
            <a:ext cx="660758" cy="269921"/>
            <a:chOff x="8031159" y="1772062"/>
            <a:chExt cx="660757" cy="269921"/>
          </a:xfrm>
        </p:grpSpPr>
        <p:grpSp>
          <p:nvGrpSpPr>
            <p:cNvPr id="52" name="Group 119"/>
            <p:cNvGrpSpPr/>
            <p:nvPr/>
          </p:nvGrpSpPr>
          <p:grpSpPr>
            <a:xfrm>
              <a:off x="8031159" y="1772062"/>
              <a:ext cx="660757" cy="246221"/>
              <a:chOff x="7954959" y="1625554"/>
              <a:chExt cx="660757" cy="246221"/>
            </a:xfrm>
          </p:grpSpPr>
          <p:sp>
            <p:nvSpPr>
              <p:cNvPr id="54" name="Rounded Rectangle 53"/>
              <p:cNvSpPr/>
              <p:nvPr/>
            </p:nvSpPr>
            <p:spPr bwMode="auto">
              <a:xfrm>
                <a:off x="8034334" y="1663586"/>
                <a:ext cx="492074"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55" name="TextBox 54"/>
              <p:cNvSpPr txBox="1"/>
              <p:nvPr/>
            </p:nvSpPr>
            <p:spPr>
              <a:xfrm>
                <a:off x="7954959" y="1625554"/>
                <a:ext cx="660757" cy="246221"/>
              </a:xfrm>
              <a:prstGeom prst="rect">
                <a:avLst/>
              </a:prstGeom>
              <a:noFill/>
            </p:spPr>
            <p:txBody>
              <a:bodyPr wrap="none" rtlCol="0">
                <a:spAutoFit/>
              </a:bodyPr>
              <a:lstStyle/>
              <a:p>
                <a:r>
                  <a:rPr lang="en-US" sz="1000" b="1" dirty="0">
                    <a:solidFill>
                      <a:srgbClr val="FFFFFF">
                        <a:lumMod val="50000"/>
                      </a:srgbClr>
                    </a:solidFill>
                  </a:rPr>
                  <a:t>Bahrain</a:t>
                </a:r>
              </a:p>
            </p:txBody>
          </p:sp>
        </p:grpSp>
        <p:sp>
          <p:nvSpPr>
            <p:cNvPr id="53" name="Oval 52"/>
            <p:cNvSpPr/>
            <p:nvPr/>
          </p:nvSpPr>
          <p:spPr bwMode="auto">
            <a:xfrm>
              <a:off x="8322992" y="1965783"/>
              <a:ext cx="76200" cy="76200"/>
            </a:xfrm>
            <a:prstGeom prst="ellipse">
              <a:avLst/>
            </a:prstGeom>
            <a:solidFill>
              <a:schemeClr val="accent3">
                <a:lumMod val="75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56" name="Group 55"/>
          <p:cNvGrpSpPr/>
          <p:nvPr userDrawn="1"/>
        </p:nvGrpSpPr>
        <p:grpSpPr>
          <a:xfrm>
            <a:off x="2595563" y="3206754"/>
            <a:ext cx="752129" cy="253365"/>
            <a:chOff x="2281003" y="2505075"/>
            <a:chExt cx="752129" cy="253364"/>
          </a:xfrm>
        </p:grpSpPr>
        <p:sp>
          <p:nvSpPr>
            <p:cNvPr id="57" name="Rounded Rectangle 56"/>
            <p:cNvSpPr/>
            <p:nvPr/>
          </p:nvSpPr>
          <p:spPr bwMode="auto">
            <a:xfrm>
              <a:off x="2352677" y="2543889"/>
              <a:ext cx="590316"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58" name="TextBox 57"/>
            <p:cNvSpPr txBox="1"/>
            <p:nvPr/>
          </p:nvSpPr>
          <p:spPr>
            <a:xfrm>
              <a:off x="2281003" y="2512219"/>
              <a:ext cx="752129" cy="246220"/>
            </a:xfrm>
            <a:prstGeom prst="rect">
              <a:avLst/>
            </a:prstGeom>
            <a:noFill/>
          </p:spPr>
          <p:txBody>
            <a:bodyPr wrap="none" rtlCol="0">
              <a:spAutoFit/>
            </a:bodyPr>
            <a:lstStyle/>
            <a:p>
              <a:r>
                <a:rPr lang="en-US" sz="1000" b="1" dirty="0">
                  <a:solidFill>
                    <a:srgbClr val="FFFFFF">
                      <a:lumMod val="50000"/>
                    </a:srgbClr>
                  </a:solidFill>
                </a:rPr>
                <a:t>Sigonella</a:t>
              </a:r>
            </a:p>
          </p:txBody>
        </p:sp>
        <p:sp>
          <p:nvSpPr>
            <p:cNvPr id="59" name="Oval 58"/>
            <p:cNvSpPr/>
            <p:nvPr/>
          </p:nvSpPr>
          <p:spPr bwMode="auto">
            <a:xfrm>
              <a:off x="2609733" y="2505075"/>
              <a:ext cx="76200" cy="76200"/>
            </a:xfrm>
            <a:prstGeom prst="ellipse">
              <a:avLst/>
            </a:prstGeom>
            <a:solidFill>
              <a:schemeClr val="accent3">
                <a:lumMod val="75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60" name="Group 59"/>
          <p:cNvGrpSpPr/>
          <p:nvPr userDrawn="1"/>
        </p:nvGrpSpPr>
        <p:grpSpPr>
          <a:xfrm>
            <a:off x="3854459" y="3657602"/>
            <a:ext cx="511679" cy="268332"/>
            <a:chOff x="8274050" y="1905000"/>
            <a:chExt cx="511679" cy="268332"/>
          </a:xfrm>
        </p:grpSpPr>
        <p:grpSp>
          <p:nvGrpSpPr>
            <p:cNvPr id="61" name="Group 126"/>
            <p:cNvGrpSpPr/>
            <p:nvPr/>
          </p:nvGrpSpPr>
          <p:grpSpPr>
            <a:xfrm>
              <a:off x="8274050" y="1927111"/>
              <a:ext cx="511679" cy="246221"/>
              <a:chOff x="8274050" y="2069986"/>
              <a:chExt cx="511679" cy="246221"/>
            </a:xfrm>
          </p:grpSpPr>
          <p:sp>
            <p:nvSpPr>
              <p:cNvPr id="63" name="Rounded Rectangle 62"/>
              <p:cNvSpPr/>
              <p:nvPr/>
            </p:nvSpPr>
            <p:spPr bwMode="auto">
              <a:xfrm>
                <a:off x="8351708" y="2101508"/>
                <a:ext cx="355742"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64" name="TextBox 63"/>
              <p:cNvSpPr txBox="1"/>
              <p:nvPr/>
            </p:nvSpPr>
            <p:spPr>
              <a:xfrm>
                <a:off x="8274050" y="2069986"/>
                <a:ext cx="511679" cy="246221"/>
              </a:xfrm>
              <a:prstGeom prst="rect">
                <a:avLst/>
              </a:prstGeom>
              <a:noFill/>
            </p:spPr>
            <p:txBody>
              <a:bodyPr wrap="none" rtlCol="0">
                <a:spAutoFit/>
              </a:bodyPr>
              <a:lstStyle/>
              <a:p>
                <a:r>
                  <a:rPr lang="en-US" sz="1000" b="1" dirty="0">
                    <a:solidFill>
                      <a:srgbClr val="FFFFFF">
                        <a:lumMod val="50000"/>
                      </a:srgbClr>
                    </a:solidFill>
                  </a:rPr>
                  <a:t>Cairo</a:t>
                </a:r>
              </a:p>
            </p:txBody>
          </p:sp>
        </p:grpSp>
        <p:sp>
          <p:nvSpPr>
            <p:cNvPr id="62" name="Oval 61"/>
            <p:cNvSpPr/>
            <p:nvPr/>
          </p:nvSpPr>
          <p:spPr bwMode="auto">
            <a:xfrm>
              <a:off x="8491479" y="1905000"/>
              <a:ext cx="76200" cy="76200"/>
            </a:xfrm>
            <a:prstGeom prst="ellipse">
              <a:avLst/>
            </a:prstGeom>
            <a:solidFill>
              <a:schemeClr val="accent3">
                <a:lumMod val="75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65" name="Group 64"/>
          <p:cNvGrpSpPr/>
          <p:nvPr userDrawn="1"/>
        </p:nvGrpSpPr>
        <p:grpSpPr>
          <a:xfrm>
            <a:off x="3994152" y="3322478"/>
            <a:ext cx="673582" cy="274682"/>
            <a:chOff x="8032750" y="1684865"/>
            <a:chExt cx="673582" cy="274682"/>
          </a:xfrm>
        </p:grpSpPr>
        <p:grpSp>
          <p:nvGrpSpPr>
            <p:cNvPr id="66" name="Group 119"/>
            <p:cNvGrpSpPr/>
            <p:nvPr/>
          </p:nvGrpSpPr>
          <p:grpSpPr>
            <a:xfrm>
              <a:off x="8032750" y="1684865"/>
              <a:ext cx="673582" cy="246221"/>
              <a:chOff x="7956550" y="1538357"/>
              <a:chExt cx="673582" cy="246221"/>
            </a:xfrm>
          </p:grpSpPr>
          <p:sp>
            <p:nvSpPr>
              <p:cNvPr id="68" name="Rounded Rectangle 67"/>
              <p:cNvSpPr/>
              <p:nvPr/>
            </p:nvSpPr>
            <p:spPr bwMode="auto">
              <a:xfrm>
                <a:off x="8043804" y="1581150"/>
                <a:ext cx="500121"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69" name="TextBox 68"/>
              <p:cNvSpPr txBox="1"/>
              <p:nvPr/>
            </p:nvSpPr>
            <p:spPr>
              <a:xfrm>
                <a:off x="7956550" y="1538357"/>
                <a:ext cx="673582" cy="246221"/>
              </a:xfrm>
              <a:prstGeom prst="rect">
                <a:avLst/>
              </a:prstGeom>
              <a:noFill/>
            </p:spPr>
            <p:txBody>
              <a:bodyPr wrap="none" rtlCol="0">
                <a:spAutoFit/>
              </a:bodyPr>
              <a:lstStyle/>
              <a:p>
                <a:r>
                  <a:rPr lang="en-US" sz="1000" b="1" dirty="0">
                    <a:solidFill>
                      <a:srgbClr val="FFFFFF">
                        <a:lumMod val="50000"/>
                      </a:srgbClr>
                    </a:solidFill>
                  </a:rPr>
                  <a:t>Tel Aviv</a:t>
                </a:r>
              </a:p>
            </p:txBody>
          </p:sp>
        </p:grpSp>
        <p:sp>
          <p:nvSpPr>
            <p:cNvPr id="67" name="Oval 66"/>
            <p:cNvSpPr/>
            <p:nvPr/>
          </p:nvSpPr>
          <p:spPr bwMode="auto">
            <a:xfrm>
              <a:off x="8329404" y="1883347"/>
              <a:ext cx="76200" cy="76200"/>
            </a:xfrm>
            <a:prstGeom prst="ellipse">
              <a:avLst/>
            </a:prstGeom>
            <a:solidFill>
              <a:schemeClr val="accent3">
                <a:lumMod val="75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70" name="Group 69"/>
          <p:cNvGrpSpPr/>
          <p:nvPr userDrawn="1"/>
        </p:nvGrpSpPr>
        <p:grpSpPr>
          <a:xfrm>
            <a:off x="5886453" y="3581405"/>
            <a:ext cx="774571" cy="266859"/>
            <a:chOff x="2266716" y="2581275"/>
            <a:chExt cx="774571" cy="266858"/>
          </a:xfrm>
        </p:grpSpPr>
        <p:sp>
          <p:nvSpPr>
            <p:cNvPr id="71" name="Rounded Rectangle 70"/>
            <p:cNvSpPr/>
            <p:nvPr/>
          </p:nvSpPr>
          <p:spPr bwMode="auto">
            <a:xfrm>
              <a:off x="2323866" y="2633434"/>
              <a:ext cx="643984"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72" name="TextBox 71"/>
            <p:cNvSpPr txBox="1"/>
            <p:nvPr/>
          </p:nvSpPr>
          <p:spPr>
            <a:xfrm>
              <a:off x="2266716" y="2601913"/>
              <a:ext cx="774571" cy="246220"/>
            </a:xfrm>
            <a:prstGeom prst="rect">
              <a:avLst/>
            </a:prstGeom>
            <a:noFill/>
          </p:spPr>
          <p:txBody>
            <a:bodyPr wrap="none" rtlCol="0">
              <a:spAutoFit/>
            </a:bodyPr>
            <a:lstStyle/>
            <a:p>
              <a:r>
                <a:rPr lang="en-US" sz="1000" b="1" dirty="0">
                  <a:solidFill>
                    <a:srgbClr val="FFFFFF">
                      <a:lumMod val="50000"/>
                    </a:srgbClr>
                  </a:solidFill>
                </a:rPr>
                <a:t>Kandahar</a:t>
              </a:r>
            </a:p>
          </p:txBody>
        </p:sp>
        <p:sp>
          <p:nvSpPr>
            <p:cNvPr id="73" name="Oval 72"/>
            <p:cNvSpPr/>
            <p:nvPr/>
          </p:nvSpPr>
          <p:spPr bwMode="auto">
            <a:xfrm>
              <a:off x="2615343" y="2581275"/>
              <a:ext cx="76200" cy="76200"/>
            </a:xfrm>
            <a:prstGeom prst="ellipse">
              <a:avLst/>
            </a:prstGeom>
            <a:solidFill>
              <a:schemeClr val="accent3">
                <a:lumMod val="75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74" name="Group 73"/>
          <p:cNvGrpSpPr/>
          <p:nvPr userDrawn="1"/>
        </p:nvGrpSpPr>
        <p:grpSpPr>
          <a:xfrm>
            <a:off x="5972179" y="3170083"/>
            <a:ext cx="660758" cy="281825"/>
            <a:chOff x="8098206" y="1684865"/>
            <a:chExt cx="660757" cy="281825"/>
          </a:xfrm>
        </p:grpSpPr>
        <p:grpSp>
          <p:nvGrpSpPr>
            <p:cNvPr id="75" name="Group 119"/>
            <p:cNvGrpSpPr/>
            <p:nvPr/>
          </p:nvGrpSpPr>
          <p:grpSpPr>
            <a:xfrm>
              <a:off x="8098206" y="1684865"/>
              <a:ext cx="660757" cy="246221"/>
              <a:chOff x="8022006" y="1538357"/>
              <a:chExt cx="660757" cy="246221"/>
            </a:xfrm>
          </p:grpSpPr>
          <p:sp>
            <p:nvSpPr>
              <p:cNvPr id="77" name="Rounded Rectangle 76"/>
              <p:cNvSpPr/>
              <p:nvPr/>
            </p:nvSpPr>
            <p:spPr bwMode="auto">
              <a:xfrm>
                <a:off x="8085506" y="1590675"/>
                <a:ext cx="533400"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78" name="TextBox 77"/>
              <p:cNvSpPr txBox="1"/>
              <p:nvPr/>
            </p:nvSpPr>
            <p:spPr>
              <a:xfrm>
                <a:off x="8022006" y="1538357"/>
                <a:ext cx="660757" cy="246221"/>
              </a:xfrm>
              <a:prstGeom prst="rect">
                <a:avLst/>
              </a:prstGeom>
              <a:noFill/>
            </p:spPr>
            <p:txBody>
              <a:bodyPr wrap="none" rtlCol="0">
                <a:spAutoFit/>
              </a:bodyPr>
              <a:lstStyle/>
              <a:p>
                <a:r>
                  <a:rPr lang="en-US" sz="1000" b="1" dirty="0">
                    <a:solidFill>
                      <a:srgbClr val="FFFFFF">
                        <a:lumMod val="50000"/>
                      </a:srgbClr>
                    </a:solidFill>
                  </a:rPr>
                  <a:t>Bagram</a:t>
                </a:r>
              </a:p>
            </p:txBody>
          </p:sp>
        </p:grpSp>
        <p:sp>
          <p:nvSpPr>
            <p:cNvPr id="76" name="Oval 75"/>
            <p:cNvSpPr/>
            <p:nvPr/>
          </p:nvSpPr>
          <p:spPr bwMode="auto">
            <a:xfrm>
              <a:off x="8391623" y="1890490"/>
              <a:ext cx="76200" cy="76200"/>
            </a:xfrm>
            <a:prstGeom prst="ellipse">
              <a:avLst/>
            </a:prstGeom>
            <a:solidFill>
              <a:schemeClr val="accent3">
                <a:lumMod val="75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79" name="Group 78"/>
          <p:cNvGrpSpPr/>
          <p:nvPr userDrawn="1"/>
        </p:nvGrpSpPr>
        <p:grpSpPr>
          <a:xfrm>
            <a:off x="6666316" y="2895603"/>
            <a:ext cx="582211" cy="260511"/>
            <a:chOff x="2360779" y="2681285"/>
            <a:chExt cx="582211" cy="260510"/>
          </a:xfrm>
        </p:grpSpPr>
        <p:sp>
          <p:nvSpPr>
            <p:cNvPr id="80" name="Rounded Rectangle 79"/>
            <p:cNvSpPr/>
            <p:nvPr/>
          </p:nvSpPr>
          <p:spPr bwMode="auto">
            <a:xfrm>
              <a:off x="2419376" y="2729478"/>
              <a:ext cx="449795"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81" name="TextBox 80"/>
            <p:cNvSpPr txBox="1"/>
            <p:nvPr/>
          </p:nvSpPr>
          <p:spPr>
            <a:xfrm>
              <a:off x="2360779" y="2695575"/>
              <a:ext cx="582211" cy="246220"/>
            </a:xfrm>
            <a:prstGeom prst="rect">
              <a:avLst/>
            </a:prstGeom>
            <a:noFill/>
          </p:spPr>
          <p:txBody>
            <a:bodyPr wrap="none" rtlCol="0">
              <a:spAutoFit/>
            </a:bodyPr>
            <a:lstStyle/>
            <a:p>
              <a:r>
                <a:rPr lang="en-US" sz="1000" b="1" dirty="0">
                  <a:solidFill>
                    <a:srgbClr val="FFFFFF">
                      <a:lumMod val="50000"/>
                    </a:srgbClr>
                  </a:solidFill>
                </a:rPr>
                <a:t>Manas</a:t>
              </a:r>
            </a:p>
          </p:txBody>
        </p:sp>
        <p:sp>
          <p:nvSpPr>
            <p:cNvPr id="82" name="Oval 81"/>
            <p:cNvSpPr/>
            <p:nvPr/>
          </p:nvSpPr>
          <p:spPr bwMode="auto">
            <a:xfrm>
              <a:off x="2614599" y="2681285"/>
              <a:ext cx="76200" cy="76200"/>
            </a:xfrm>
            <a:prstGeom prst="ellipse">
              <a:avLst/>
            </a:prstGeom>
            <a:solidFill>
              <a:schemeClr val="accent3">
                <a:lumMod val="75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83" name="Group 82"/>
          <p:cNvGrpSpPr/>
          <p:nvPr userDrawn="1"/>
        </p:nvGrpSpPr>
        <p:grpSpPr>
          <a:xfrm>
            <a:off x="3963551" y="3136637"/>
            <a:ext cx="595036" cy="262888"/>
            <a:chOff x="8121278" y="1752600"/>
            <a:chExt cx="595036" cy="262888"/>
          </a:xfrm>
        </p:grpSpPr>
        <p:grpSp>
          <p:nvGrpSpPr>
            <p:cNvPr id="84" name="Group 83"/>
            <p:cNvGrpSpPr/>
            <p:nvPr/>
          </p:nvGrpSpPr>
          <p:grpSpPr>
            <a:xfrm>
              <a:off x="8121278" y="1769267"/>
              <a:ext cx="595036" cy="246221"/>
              <a:chOff x="8197478" y="1981200"/>
              <a:chExt cx="595036" cy="246221"/>
            </a:xfrm>
          </p:grpSpPr>
          <p:sp>
            <p:nvSpPr>
              <p:cNvPr id="86" name="Rounded Rectangle 85"/>
              <p:cNvSpPr/>
              <p:nvPr/>
            </p:nvSpPr>
            <p:spPr bwMode="auto">
              <a:xfrm>
                <a:off x="8266173" y="2015897"/>
                <a:ext cx="457199"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87" name="TextBox 86"/>
              <p:cNvSpPr txBox="1"/>
              <p:nvPr/>
            </p:nvSpPr>
            <p:spPr>
              <a:xfrm>
                <a:off x="8197478" y="1981200"/>
                <a:ext cx="595036" cy="246221"/>
              </a:xfrm>
              <a:prstGeom prst="rect">
                <a:avLst/>
              </a:prstGeom>
              <a:noFill/>
            </p:spPr>
            <p:txBody>
              <a:bodyPr wrap="none" rtlCol="0">
                <a:spAutoFit/>
              </a:bodyPr>
              <a:lstStyle/>
              <a:p>
                <a:pPr algn="ctr"/>
                <a:r>
                  <a:rPr lang="en-US" sz="1000" b="1" dirty="0">
                    <a:solidFill>
                      <a:srgbClr val="FFFFFF">
                        <a:lumMod val="50000"/>
                      </a:srgbClr>
                    </a:solidFill>
                  </a:rPr>
                  <a:t>Incirlik</a:t>
                </a:r>
              </a:p>
            </p:txBody>
          </p:sp>
        </p:grpSp>
        <p:sp>
          <p:nvSpPr>
            <p:cNvPr id="85" name="Oval 84"/>
            <p:cNvSpPr/>
            <p:nvPr/>
          </p:nvSpPr>
          <p:spPr bwMode="auto">
            <a:xfrm>
              <a:off x="8379154" y="1752600"/>
              <a:ext cx="76200" cy="76200"/>
            </a:xfrm>
            <a:prstGeom prst="ellipse">
              <a:avLst/>
            </a:prstGeom>
            <a:solidFill>
              <a:schemeClr val="accent3">
                <a:lumMod val="50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88" name="Group 87"/>
          <p:cNvGrpSpPr/>
          <p:nvPr userDrawn="1"/>
        </p:nvGrpSpPr>
        <p:grpSpPr>
          <a:xfrm>
            <a:off x="5254888" y="4381029"/>
            <a:ext cx="732894" cy="266859"/>
            <a:chOff x="2288413" y="2581275"/>
            <a:chExt cx="732894" cy="266858"/>
          </a:xfrm>
        </p:grpSpPr>
        <p:sp>
          <p:nvSpPr>
            <p:cNvPr id="89" name="Rounded Rectangle 88"/>
            <p:cNvSpPr/>
            <p:nvPr/>
          </p:nvSpPr>
          <p:spPr bwMode="auto">
            <a:xfrm>
              <a:off x="2361343" y="2633434"/>
              <a:ext cx="590384"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90" name="TextBox 89"/>
            <p:cNvSpPr txBox="1"/>
            <p:nvPr/>
          </p:nvSpPr>
          <p:spPr>
            <a:xfrm>
              <a:off x="2288413" y="2601913"/>
              <a:ext cx="732894" cy="246220"/>
            </a:xfrm>
            <a:prstGeom prst="rect">
              <a:avLst/>
            </a:prstGeom>
            <a:noFill/>
          </p:spPr>
          <p:txBody>
            <a:bodyPr wrap="none" rtlCol="0">
              <a:spAutoFit/>
            </a:bodyPr>
            <a:lstStyle/>
            <a:p>
              <a:pPr algn="ctr"/>
              <a:r>
                <a:rPr lang="en-US" sz="1000" b="1" dirty="0">
                  <a:solidFill>
                    <a:srgbClr val="FFFFFF">
                      <a:lumMod val="50000"/>
                    </a:srgbClr>
                  </a:solidFill>
                </a:rPr>
                <a:t>Thumrait</a:t>
              </a:r>
            </a:p>
          </p:txBody>
        </p:sp>
        <p:sp>
          <p:nvSpPr>
            <p:cNvPr id="91" name="Oval 90"/>
            <p:cNvSpPr/>
            <p:nvPr/>
          </p:nvSpPr>
          <p:spPr bwMode="auto">
            <a:xfrm>
              <a:off x="2615343" y="2581275"/>
              <a:ext cx="76200" cy="76200"/>
            </a:xfrm>
            <a:prstGeom prst="ellipse">
              <a:avLst/>
            </a:prstGeom>
            <a:solidFill>
              <a:schemeClr val="accent3">
                <a:lumMod val="75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sp>
        <p:nvSpPr>
          <p:cNvPr id="92" name="TextBox 91"/>
          <p:cNvSpPr txBox="1"/>
          <p:nvPr userDrawn="1"/>
        </p:nvSpPr>
        <p:spPr>
          <a:xfrm>
            <a:off x="1143000" y="4191001"/>
            <a:ext cx="1828800" cy="369332"/>
          </a:xfrm>
          <a:prstGeom prst="rect">
            <a:avLst/>
          </a:prstGeom>
          <a:solidFill>
            <a:schemeClr val="bg1">
              <a:alpha val="50000"/>
            </a:schemeClr>
          </a:solidFill>
        </p:spPr>
        <p:txBody>
          <a:bodyPr wrap="none" lIns="91429" tIns="45714" rIns="91429" bIns="45714" rtlCol="0">
            <a:noAutofit/>
          </a:bodyPr>
          <a:lstStyle/>
          <a:p>
            <a:pPr algn="ctr"/>
            <a:r>
              <a:rPr lang="en-US" dirty="0">
                <a:solidFill>
                  <a:srgbClr val="808080">
                    <a:lumMod val="40000"/>
                    <a:lumOff val="60000"/>
                  </a:srgbClr>
                </a:solidFill>
              </a:rPr>
              <a:t>USAFRICOM</a:t>
            </a:r>
          </a:p>
        </p:txBody>
      </p:sp>
      <p:sp>
        <p:nvSpPr>
          <p:cNvPr id="93" name="TextBox 92"/>
          <p:cNvSpPr txBox="1"/>
          <p:nvPr userDrawn="1"/>
        </p:nvSpPr>
        <p:spPr>
          <a:xfrm>
            <a:off x="5638799" y="2514601"/>
            <a:ext cx="1828800" cy="369332"/>
          </a:xfrm>
          <a:prstGeom prst="rect">
            <a:avLst/>
          </a:prstGeom>
          <a:solidFill>
            <a:schemeClr val="bg1">
              <a:alpha val="50000"/>
            </a:schemeClr>
          </a:solidFill>
        </p:spPr>
        <p:txBody>
          <a:bodyPr wrap="none" lIns="91429" tIns="45714" rIns="91429" bIns="45714" rtlCol="0">
            <a:noAutofit/>
          </a:bodyPr>
          <a:lstStyle/>
          <a:p>
            <a:pPr algn="ctr"/>
            <a:r>
              <a:rPr lang="en-US" dirty="0">
                <a:solidFill>
                  <a:srgbClr val="808080">
                    <a:lumMod val="40000"/>
                    <a:lumOff val="60000"/>
                  </a:srgbClr>
                </a:solidFill>
              </a:rPr>
              <a:t>USCENTCOM</a:t>
            </a:r>
          </a:p>
        </p:txBody>
      </p:sp>
      <p:sp>
        <p:nvSpPr>
          <p:cNvPr id="94" name="TextBox 93"/>
          <p:cNvSpPr txBox="1"/>
          <p:nvPr userDrawn="1"/>
        </p:nvSpPr>
        <p:spPr>
          <a:xfrm>
            <a:off x="4735600" y="1777525"/>
            <a:ext cx="1828800" cy="369332"/>
          </a:xfrm>
          <a:prstGeom prst="rect">
            <a:avLst/>
          </a:prstGeom>
          <a:solidFill>
            <a:schemeClr val="bg1">
              <a:alpha val="50000"/>
            </a:schemeClr>
          </a:solidFill>
        </p:spPr>
        <p:txBody>
          <a:bodyPr wrap="none" lIns="91429" tIns="45714" rIns="91429" bIns="45714" rtlCol="0">
            <a:noAutofit/>
          </a:bodyPr>
          <a:lstStyle/>
          <a:p>
            <a:pPr algn="ctr"/>
            <a:r>
              <a:rPr lang="en-US" dirty="0">
                <a:solidFill>
                  <a:srgbClr val="808080">
                    <a:lumMod val="40000"/>
                    <a:lumOff val="60000"/>
                  </a:srgbClr>
                </a:solidFill>
              </a:rPr>
              <a:t>USEUCOM</a:t>
            </a:r>
          </a:p>
        </p:txBody>
      </p:sp>
    </p:spTree>
    <p:extLst>
      <p:ext uri="{BB962C8B-B14F-4D97-AF65-F5344CB8AC3E}">
        <p14:creationId xmlns:p14="http://schemas.microsoft.com/office/powerpoint/2010/main" val="40964116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FD982BEF-5C7F-47F9-9E72-00B911072773}" type="slidenum">
              <a:rPr lang="en-US">
                <a:solidFill>
                  <a:srgbClr val="000000"/>
                </a:solidFill>
              </a:rPr>
              <a:pPr>
                <a:defRPr/>
              </a:pPr>
              <a:t>‹#›</a:t>
            </a:fld>
            <a:endParaRPr lang="en-US" dirty="0">
              <a:solidFill>
                <a:srgbClr val="000000"/>
              </a:solidFill>
            </a:endParaRPr>
          </a:p>
        </p:txBody>
      </p:sp>
      <p:sp>
        <p:nvSpPr>
          <p:cNvPr id="6" name="Text Placeholder 5"/>
          <p:cNvSpPr>
            <a:spLocks noGrp="1"/>
          </p:cNvSpPr>
          <p:nvPr>
            <p:ph type="body" sz="quarter" idx="13"/>
          </p:nvPr>
        </p:nvSpPr>
        <p:spPr>
          <a:xfrm>
            <a:off x="1241910" y="49695"/>
            <a:ext cx="6351588" cy="1073288"/>
          </a:xfrm>
        </p:spPr>
        <p:txBody>
          <a:bodyPr anchor="ctr"/>
          <a:lstStyle>
            <a:lvl1pPr algn="ctr">
              <a:buNone/>
              <a:defRPr sz="2800"/>
            </a:lvl1pPr>
            <a:lvl2pPr>
              <a:buNone/>
              <a:defRPr/>
            </a:lvl2pPr>
            <a:lvl3pPr>
              <a:buNone/>
              <a:defRPr/>
            </a:lvl3pPr>
            <a:lvl4pPr>
              <a:buNone/>
              <a:defRPr/>
            </a:lvl4pPr>
            <a:lvl5pPr>
              <a:buNone/>
              <a:defRPr/>
            </a:lvl5pPr>
          </a:lstStyle>
          <a:p>
            <a:pPr lvl="0"/>
            <a:r>
              <a:rPr lang="en-US" dirty="0" smtClean="0"/>
              <a:t>Click to edit Master text styles</a:t>
            </a:r>
          </a:p>
          <a:p>
            <a:pPr lvl="0"/>
            <a:r>
              <a:rPr lang="en-US" dirty="0" smtClean="0"/>
              <a:t>Second level</a:t>
            </a:r>
          </a:p>
        </p:txBody>
      </p:sp>
      <p:pic>
        <p:nvPicPr>
          <p:cNvPr id="5" name="Picture 2"/>
          <p:cNvPicPr>
            <a:picLocks noChangeAspect="1" noChangeArrowheads="1"/>
          </p:cNvPicPr>
          <p:nvPr userDrawn="1"/>
        </p:nvPicPr>
        <p:blipFill>
          <a:blip r:embed="rId2" cstate="print"/>
          <a:stretch>
            <a:fillRect/>
          </a:stretch>
        </p:blipFill>
        <p:spPr bwMode="auto">
          <a:xfrm>
            <a:off x="415150" y="1259433"/>
            <a:ext cx="8313700" cy="5198518"/>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userDrawn="1"/>
        </p:nvGrpSpPr>
        <p:grpSpPr>
          <a:xfrm>
            <a:off x="2232027" y="2505080"/>
            <a:ext cx="760144" cy="255747"/>
            <a:chOff x="2269891" y="2505075"/>
            <a:chExt cx="760144" cy="255746"/>
          </a:xfrm>
        </p:grpSpPr>
        <p:sp>
          <p:nvSpPr>
            <p:cNvPr id="8" name="Rounded Rectangle 7"/>
            <p:cNvSpPr/>
            <p:nvPr/>
          </p:nvSpPr>
          <p:spPr bwMode="auto">
            <a:xfrm>
              <a:off x="2330216" y="2546350"/>
              <a:ext cx="638291"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9" name="TextBox 8"/>
            <p:cNvSpPr txBox="1"/>
            <p:nvPr/>
          </p:nvSpPr>
          <p:spPr>
            <a:xfrm>
              <a:off x="2269891" y="2514601"/>
              <a:ext cx="760144" cy="246220"/>
            </a:xfrm>
            <a:prstGeom prst="rect">
              <a:avLst/>
            </a:prstGeom>
            <a:noFill/>
          </p:spPr>
          <p:txBody>
            <a:bodyPr wrap="none" rtlCol="0">
              <a:spAutoFit/>
            </a:bodyPr>
            <a:lstStyle/>
            <a:p>
              <a:r>
                <a:rPr lang="en-US" sz="1000" b="1" dirty="0">
                  <a:solidFill>
                    <a:srgbClr val="FFFFFF">
                      <a:lumMod val="50000"/>
                    </a:srgbClr>
                  </a:solidFill>
                </a:rPr>
                <a:t>Ramstein</a:t>
              </a:r>
            </a:p>
          </p:txBody>
        </p:sp>
        <p:sp>
          <p:nvSpPr>
            <p:cNvPr id="10" name="Oval 9"/>
            <p:cNvSpPr/>
            <p:nvPr/>
          </p:nvSpPr>
          <p:spPr bwMode="auto">
            <a:xfrm>
              <a:off x="2609733" y="2505075"/>
              <a:ext cx="76200" cy="76200"/>
            </a:xfrm>
            <a:prstGeom prst="ellipse">
              <a:avLst/>
            </a:prstGeom>
            <a:solidFill>
              <a:schemeClr val="accent3">
                <a:lumMod val="50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11" name="Group 10"/>
          <p:cNvGrpSpPr/>
          <p:nvPr userDrawn="1"/>
        </p:nvGrpSpPr>
        <p:grpSpPr>
          <a:xfrm>
            <a:off x="2057403" y="2251040"/>
            <a:ext cx="1023037" cy="271832"/>
            <a:chOff x="0" y="2090368"/>
            <a:chExt cx="1023036" cy="271832"/>
          </a:xfrm>
        </p:grpSpPr>
        <p:grpSp>
          <p:nvGrpSpPr>
            <p:cNvPr id="12" name="Group 11"/>
            <p:cNvGrpSpPr/>
            <p:nvPr/>
          </p:nvGrpSpPr>
          <p:grpSpPr>
            <a:xfrm>
              <a:off x="0" y="2090368"/>
              <a:ext cx="1023036" cy="246221"/>
              <a:chOff x="0" y="1952819"/>
              <a:chExt cx="1023036" cy="246221"/>
            </a:xfrm>
          </p:grpSpPr>
          <p:sp>
            <p:nvSpPr>
              <p:cNvPr id="14" name="Rounded Rectangle 13"/>
              <p:cNvSpPr/>
              <p:nvPr/>
            </p:nvSpPr>
            <p:spPr bwMode="auto">
              <a:xfrm>
                <a:off x="76200" y="1984489"/>
                <a:ext cx="863934"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15" name="TextBox 14"/>
              <p:cNvSpPr txBox="1"/>
              <p:nvPr/>
            </p:nvSpPr>
            <p:spPr>
              <a:xfrm>
                <a:off x="0" y="1952819"/>
                <a:ext cx="1023036" cy="246221"/>
              </a:xfrm>
              <a:prstGeom prst="rect">
                <a:avLst/>
              </a:prstGeom>
              <a:noFill/>
            </p:spPr>
            <p:txBody>
              <a:bodyPr wrap="none" rtlCol="0">
                <a:spAutoFit/>
              </a:bodyPr>
              <a:lstStyle/>
              <a:p>
                <a:r>
                  <a:rPr lang="en-US" sz="1000" b="1" dirty="0">
                    <a:solidFill>
                      <a:srgbClr val="FFFFFF">
                        <a:lumMod val="50000"/>
                      </a:srgbClr>
                    </a:solidFill>
                  </a:rPr>
                  <a:t>Spangdahlem</a:t>
                </a:r>
              </a:p>
            </p:txBody>
          </p:sp>
        </p:grpSp>
        <p:sp>
          <p:nvSpPr>
            <p:cNvPr id="13" name="Oval 12"/>
            <p:cNvSpPr/>
            <p:nvPr/>
          </p:nvSpPr>
          <p:spPr bwMode="auto">
            <a:xfrm>
              <a:off x="467865" y="2286000"/>
              <a:ext cx="76200" cy="76200"/>
            </a:xfrm>
            <a:prstGeom prst="ellipse">
              <a:avLst/>
            </a:prstGeom>
            <a:solidFill>
              <a:schemeClr val="accent3">
                <a:lumMod val="50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16" name="Group 15"/>
          <p:cNvGrpSpPr/>
          <p:nvPr userDrawn="1"/>
        </p:nvGrpSpPr>
        <p:grpSpPr>
          <a:xfrm>
            <a:off x="1585919" y="2108199"/>
            <a:ext cx="809837" cy="253880"/>
            <a:chOff x="104775" y="2116593"/>
            <a:chExt cx="809837" cy="253880"/>
          </a:xfrm>
        </p:grpSpPr>
        <p:grpSp>
          <p:nvGrpSpPr>
            <p:cNvPr id="17" name="Group 16"/>
            <p:cNvGrpSpPr/>
            <p:nvPr/>
          </p:nvGrpSpPr>
          <p:grpSpPr>
            <a:xfrm>
              <a:off x="104775" y="2116593"/>
              <a:ext cx="809837" cy="246221"/>
              <a:chOff x="28575" y="1886178"/>
              <a:chExt cx="809837" cy="246221"/>
            </a:xfrm>
          </p:grpSpPr>
          <p:sp>
            <p:nvSpPr>
              <p:cNvPr id="19" name="Rounded Rectangle 18"/>
              <p:cNvSpPr/>
              <p:nvPr/>
            </p:nvSpPr>
            <p:spPr bwMode="auto">
              <a:xfrm>
                <a:off x="68259" y="1917848"/>
                <a:ext cx="731520"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20" name="TextBox 19"/>
              <p:cNvSpPr txBox="1"/>
              <p:nvPr/>
            </p:nvSpPr>
            <p:spPr>
              <a:xfrm>
                <a:off x="28575" y="1886178"/>
                <a:ext cx="809837" cy="246221"/>
              </a:xfrm>
              <a:prstGeom prst="rect">
                <a:avLst/>
              </a:prstGeom>
              <a:noFill/>
            </p:spPr>
            <p:txBody>
              <a:bodyPr wrap="none" rtlCol="0">
                <a:spAutoFit/>
              </a:bodyPr>
              <a:lstStyle/>
              <a:p>
                <a:r>
                  <a:rPr lang="en-US" sz="1000" b="1" dirty="0">
                    <a:solidFill>
                      <a:srgbClr val="FFFFFF">
                        <a:lumMod val="50000"/>
                      </a:srgbClr>
                    </a:solidFill>
                  </a:rPr>
                  <a:t>Mildenhall</a:t>
                </a:r>
              </a:p>
            </p:txBody>
          </p:sp>
        </p:grpSp>
        <p:sp>
          <p:nvSpPr>
            <p:cNvPr id="18" name="Oval 17"/>
            <p:cNvSpPr/>
            <p:nvPr/>
          </p:nvSpPr>
          <p:spPr bwMode="auto">
            <a:xfrm>
              <a:off x="471593" y="2294273"/>
              <a:ext cx="76200" cy="76200"/>
            </a:xfrm>
            <a:prstGeom prst="ellipse">
              <a:avLst/>
            </a:prstGeom>
            <a:solidFill>
              <a:schemeClr val="accent3">
                <a:lumMod val="50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21" name="Group 20"/>
          <p:cNvGrpSpPr/>
          <p:nvPr userDrawn="1"/>
        </p:nvGrpSpPr>
        <p:grpSpPr>
          <a:xfrm>
            <a:off x="1406520" y="2949577"/>
            <a:ext cx="577402" cy="256597"/>
            <a:chOff x="8112125" y="1876883"/>
            <a:chExt cx="577403" cy="256597"/>
          </a:xfrm>
        </p:grpSpPr>
        <p:grpSp>
          <p:nvGrpSpPr>
            <p:cNvPr id="22" name="Group 21"/>
            <p:cNvGrpSpPr/>
            <p:nvPr/>
          </p:nvGrpSpPr>
          <p:grpSpPr>
            <a:xfrm>
              <a:off x="8112125" y="1876883"/>
              <a:ext cx="577403" cy="246221"/>
              <a:chOff x="8035925" y="1730375"/>
              <a:chExt cx="577403" cy="246221"/>
            </a:xfrm>
          </p:grpSpPr>
          <p:sp>
            <p:nvSpPr>
              <p:cNvPr id="24" name="Rounded Rectangle 23"/>
              <p:cNvSpPr/>
              <p:nvPr/>
            </p:nvSpPr>
            <p:spPr bwMode="auto">
              <a:xfrm>
                <a:off x="8093075" y="1762045"/>
                <a:ext cx="457200"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25" name="TextBox 24"/>
              <p:cNvSpPr txBox="1"/>
              <p:nvPr/>
            </p:nvSpPr>
            <p:spPr>
              <a:xfrm>
                <a:off x="8035925" y="1730375"/>
                <a:ext cx="577403" cy="246221"/>
              </a:xfrm>
              <a:prstGeom prst="rect">
                <a:avLst/>
              </a:prstGeom>
              <a:noFill/>
            </p:spPr>
            <p:txBody>
              <a:bodyPr wrap="none" rtlCol="0">
                <a:spAutoFit/>
              </a:bodyPr>
              <a:lstStyle/>
              <a:p>
                <a:r>
                  <a:rPr lang="en-US" sz="1000" b="1" dirty="0">
                    <a:solidFill>
                      <a:srgbClr val="FFFFFF">
                        <a:lumMod val="50000"/>
                      </a:srgbClr>
                    </a:solidFill>
                  </a:rPr>
                  <a:t>Morón</a:t>
                </a:r>
              </a:p>
            </p:txBody>
          </p:sp>
        </p:grpSp>
        <p:sp>
          <p:nvSpPr>
            <p:cNvPr id="23" name="Oval 22"/>
            <p:cNvSpPr/>
            <p:nvPr/>
          </p:nvSpPr>
          <p:spPr bwMode="auto">
            <a:xfrm>
              <a:off x="8359551" y="2057280"/>
              <a:ext cx="76200" cy="76200"/>
            </a:xfrm>
            <a:prstGeom prst="ellipse">
              <a:avLst/>
            </a:prstGeom>
            <a:solidFill>
              <a:schemeClr val="accent3">
                <a:lumMod val="50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26" name="Group 25"/>
          <p:cNvGrpSpPr/>
          <p:nvPr userDrawn="1"/>
        </p:nvGrpSpPr>
        <p:grpSpPr>
          <a:xfrm>
            <a:off x="1447808" y="3200403"/>
            <a:ext cx="470000" cy="255746"/>
            <a:chOff x="8305800" y="1828800"/>
            <a:chExt cx="470000" cy="255746"/>
          </a:xfrm>
        </p:grpSpPr>
        <p:grpSp>
          <p:nvGrpSpPr>
            <p:cNvPr id="27" name="Group 26"/>
            <p:cNvGrpSpPr/>
            <p:nvPr/>
          </p:nvGrpSpPr>
          <p:grpSpPr>
            <a:xfrm>
              <a:off x="8305800" y="1838325"/>
              <a:ext cx="470000" cy="246221"/>
              <a:chOff x="8305800" y="1981200"/>
              <a:chExt cx="470000" cy="246221"/>
            </a:xfrm>
          </p:grpSpPr>
          <p:sp>
            <p:nvSpPr>
              <p:cNvPr id="29" name="Rounded Rectangle 28"/>
              <p:cNvSpPr/>
              <p:nvPr/>
            </p:nvSpPr>
            <p:spPr bwMode="auto">
              <a:xfrm>
                <a:off x="8359546" y="2012722"/>
                <a:ext cx="365760"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30" name="TextBox 29"/>
              <p:cNvSpPr txBox="1"/>
              <p:nvPr/>
            </p:nvSpPr>
            <p:spPr>
              <a:xfrm>
                <a:off x="8305800" y="1981200"/>
                <a:ext cx="470000" cy="246221"/>
              </a:xfrm>
              <a:prstGeom prst="rect">
                <a:avLst/>
              </a:prstGeom>
              <a:noFill/>
            </p:spPr>
            <p:txBody>
              <a:bodyPr wrap="none" rtlCol="0">
                <a:spAutoFit/>
              </a:bodyPr>
              <a:lstStyle/>
              <a:p>
                <a:r>
                  <a:rPr lang="en-US" sz="1000" b="1" dirty="0">
                    <a:solidFill>
                      <a:srgbClr val="FFFFFF">
                        <a:lumMod val="50000"/>
                      </a:srgbClr>
                    </a:solidFill>
                  </a:rPr>
                  <a:t>Rota</a:t>
                </a:r>
              </a:p>
            </p:txBody>
          </p:sp>
        </p:grpSp>
        <p:sp>
          <p:nvSpPr>
            <p:cNvPr id="28" name="Oval 27"/>
            <p:cNvSpPr/>
            <p:nvPr/>
          </p:nvSpPr>
          <p:spPr bwMode="auto">
            <a:xfrm>
              <a:off x="8502700" y="1828800"/>
              <a:ext cx="76200" cy="76200"/>
            </a:xfrm>
            <a:prstGeom prst="ellipse">
              <a:avLst/>
            </a:prstGeom>
            <a:solidFill>
              <a:schemeClr val="accent3">
                <a:lumMod val="50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31" name="Group 30"/>
          <p:cNvGrpSpPr/>
          <p:nvPr userDrawn="1"/>
        </p:nvGrpSpPr>
        <p:grpSpPr>
          <a:xfrm>
            <a:off x="381002" y="3200403"/>
            <a:ext cx="510076" cy="255746"/>
            <a:chOff x="8305800" y="1828800"/>
            <a:chExt cx="510076" cy="255746"/>
          </a:xfrm>
        </p:grpSpPr>
        <p:grpSp>
          <p:nvGrpSpPr>
            <p:cNvPr id="32" name="Group 126"/>
            <p:cNvGrpSpPr/>
            <p:nvPr/>
          </p:nvGrpSpPr>
          <p:grpSpPr>
            <a:xfrm>
              <a:off x="8305800" y="1838325"/>
              <a:ext cx="510076" cy="246221"/>
              <a:chOff x="8305800" y="1981200"/>
              <a:chExt cx="510076" cy="246221"/>
            </a:xfrm>
          </p:grpSpPr>
          <p:sp>
            <p:nvSpPr>
              <p:cNvPr id="34" name="Rounded Rectangle 33"/>
              <p:cNvSpPr/>
              <p:nvPr/>
            </p:nvSpPr>
            <p:spPr bwMode="auto">
              <a:xfrm>
                <a:off x="8359546" y="2012722"/>
                <a:ext cx="304800" cy="15240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35" name="TextBox 34"/>
              <p:cNvSpPr txBox="1"/>
              <p:nvPr/>
            </p:nvSpPr>
            <p:spPr>
              <a:xfrm>
                <a:off x="8305800" y="1981200"/>
                <a:ext cx="510076" cy="246221"/>
              </a:xfrm>
              <a:prstGeom prst="rect">
                <a:avLst/>
              </a:prstGeom>
              <a:noFill/>
            </p:spPr>
            <p:txBody>
              <a:bodyPr wrap="none" rtlCol="0">
                <a:spAutoFit/>
              </a:bodyPr>
              <a:lstStyle/>
              <a:p>
                <a:r>
                  <a:rPr lang="en-US" sz="1000" b="1" dirty="0">
                    <a:solidFill>
                      <a:srgbClr val="FFFFFF">
                        <a:lumMod val="50000"/>
                      </a:srgbClr>
                    </a:solidFill>
                  </a:rPr>
                  <a:t>Lajes</a:t>
                </a:r>
              </a:p>
            </p:txBody>
          </p:sp>
        </p:grpSp>
        <p:sp>
          <p:nvSpPr>
            <p:cNvPr id="33" name="Oval 32"/>
            <p:cNvSpPr/>
            <p:nvPr/>
          </p:nvSpPr>
          <p:spPr bwMode="auto">
            <a:xfrm>
              <a:off x="8522738" y="1828800"/>
              <a:ext cx="76200" cy="76200"/>
            </a:xfrm>
            <a:prstGeom prst="ellipse">
              <a:avLst/>
            </a:prstGeom>
            <a:solidFill>
              <a:schemeClr val="accent3">
                <a:lumMod val="50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36" name="Group 35"/>
          <p:cNvGrpSpPr/>
          <p:nvPr userDrawn="1"/>
        </p:nvGrpSpPr>
        <p:grpSpPr>
          <a:xfrm>
            <a:off x="2508251" y="2688430"/>
            <a:ext cx="611065" cy="259713"/>
            <a:chOff x="8118470" y="1752600"/>
            <a:chExt cx="611065" cy="259713"/>
          </a:xfrm>
        </p:grpSpPr>
        <p:grpSp>
          <p:nvGrpSpPr>
            <p:cNvPr id="37" name="Group 36"/>
            <p:cNvGrpSpPr/>
            <p:nvPr/>
          </p:nvGrpSpPr>
          <p:grpSpPr>
            <a:xfrm>
              <a:off x="8118470" y="1766092"/>
              <a:ext cx="611065" cy="246221"/>
              <a:chOff x="8194670" y="1978025"/>
              <a:chExt cx="611065" cy="246221"/>
            </a:xfrm>
          </p:grpSpPr>
          <p:sp>
            <p:nvSpPr>
              <p:cNvPr id="39" name="Rounded Rectangle 38"/>
              <p:cNvSpPr/>
              <p:nvPr/>
            </p:nvSpPr>
            <p:spPr bwMode="auto">
              <a:xfrm>
                <a:off x="8268835" y="2009695"/>
                <a:ext cx="446535"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40" name="TextBox 39"/>
              <p:cNvSpPr txBox="1"/>
              <p:nvPr/>
            </p:nvSpPr>
            <p:spPr>
              <a:xfrm>
                <a:off x="8194670" y="1978025"/>
                <a:ext cx="611065" cy="246221"/>
              </a:xfrm>
              <a:prstGeom prst="rect">
                <a:avLst/>
              </a:prstGeom>
              <a:noFill/>
            </p:spPr>
            <p:txBody>
              <a:bodyPr wrap="none" rtlCol="0">
                <a:spAutoFit/>
              </a:bodyPr>
              <a:lstStyle/>
              <a:p>
                <a:r>
                  <a:rPr lang="en-US" sz="1000" b="1" dirty="0">
                    <a:solidFill>
                      <a:srgbClr val="FFFFFF">
                        <a:lumMod val="50000"/>
                      </a:srgbClr>
                    </a:solidFill>
                  </a:rPr>
                  <a:t>Aviano</a:t>
                </a:r>
              </a:p>
            </p:txBody>
          </p:sp>
        </p:grpSp>
        <p:sp>
          <p:nvSpPr>
            <p:cNvPr id="38" name="Oval 37"/>
            <p:cNvSpPr/>
            <p:nvPr/>
          </p:nvSpPr>
          <p:spPr bwMode="auto">
            <a:xfrm>
              <a:off x="8379154" y="1752600"/>
              <a:ext cx="76200" cy="76200"/>
            </a:xfrm>
            <a:prstGeom prst="ellipse">
              <a:avLst/>
            </a:prstGeom>
            <a:solidFill>
              <a:schemeClr val="accent3">
                <a:lumMod val="50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46" name="Group 45"/>
          <p:cNvGrpSpPr/>
          <p:nvPr userDrawn="1"/>
        </p:nvGrpSpPr>
        <p:grpSpPr>
          <a:xfrm>
            <a:off x="5187946" y="3995745"/>
            <a:ext cx="518091" cy="271621"/>
            <a:chOff x="8274046" y="1828800"/>
            <a:chExt cx="518091" cy="271620"/>
          </a:xfrm>
        </p:grpSpPr>
        <p:grpSp>
          <p:nvGrpSpPr>
            <p:cNvPr id="47" name="Group 126"/>
            <p:cNvGrpSpPr/>
            <p:nvPr/>
          </p:nvGrpSpPr>
          <p:grpSpPr>
            <a:xfrm>
              <a:off x="8274046" y="1854200"/>
              <a:ext cx="518091" cy="246220"/>
              <a:chOff x="8274046" y="1997075"/>
              <a:chExt cx="518091" cy="246220"/>
            </a:xfrm>
          </p:grpSpPr>
          <p:sp>
            <p:nvSpPr>
              <p:cNvPr id="49" name="Rounded Rectangle 48"/>
              <p:cNvSpPr/>
              <p:nvPr/>
            </p:nvSpPr>
            <p:spPr bwMode="auto">
              <a:xfrm>
                <a:off x="8331058" y="2033584"/>
                <a:ext cx="403454"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50" name="TextBox 49"/>
              <p:cNvSpPr txBox="1"/>
              <p:nvPr/>
            </p:nvSpPr>
            <p:spPr>
              <a:xfrm>
                <a:off x="8274046" y="1997075"/>
                <a:ext cx="518091" cy="246220"/>
              </a:xfrm>
              <a:prstGeom prst="rect">
                <a:avLst/>
              </a:prstGeom>
              <a:noFill/>
            </p:spPr>
            <p:txBody>
              <a:bodyPr wrap="none" rtlCol="0">
                <a:spAutoFit/>
              </a:bodyPr>
              <a:lstStyle/>
              <a:p>
                <a:r>
                  <a:rPr lang="en-US" sz="1000" b="1" dirty="0">
                    <a:solidFill>
                      <a:srgbClr val="FFFFFF">
                        <a:lumMod val="50000"/>
                      </a:srgbClr>
                    </a:solidFill>
                  </a:rPr>
                  <a:t>Qatar</a:t>
                </a:r>
              </a:p>
            </p:txBody>
          </p:sp>
        </p:grpSp>
        <p:sp>
          <p:nvSpPr>
            <p:cNvPr id="48" name="Oval 47"/>
            <p:cNvSpPr/>
            <p:nvPr/>
          </p:nvSpPr>
          <p:spPr bwMode="auto">
            <a:xfrm>
              <a:off x="8494685" y="1828800"/>
              <a:ext cx="76200" cy="76200"/>
            </a:xfrm>
            <a:prstGeom prst="ellipse">
              <a:avLst/>
            </a:prstGeom>
            <a:solidFill>
              <a:schemeClr val="accent3">
                <a:lumMod val="50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51" name="Group 50"/>
          <p:cNvGrpSpPr/>
          <p:nvPr userDrawn="1"/>
        </p:nvGrpSpPr>
        <p:grpSpPr>
          <a:xfrm>
            <a:off x="5092705" y="3713009"/>
            <a:ext cx="660758" cy="269921"/>
            <a:chOff x="8031159" y="1772062"/>
            <a:chExt cx="660757" cy="269921"/>
          </a:xfrm>
        </p:grpSpPr>
        <p:grpSp>
          <p:nvGrpSpPr>
            <p:cNvPr id="52" name="Group 119"/>
            <p:cNvGrpSpPr/>
            <p:nvPr/>
          </p:nvGrpSpPr>
          <p:grpSpPr>
            <a:xfrm>
              <a:off x="8031159" y="1772062"/>
              <a:ext cx="660757" cy="246221"/>
              <a:chOff x="7954959" y="1625554"/>
              <a:chExt cx="660757" cy="246221"/>
            </a:xfrm>
          </p:grpSpPr>
          <p:sp>
            <p:nvSpPr>
              <p:cNvPr id="54" name="Rounded Rectangle 53"/>
              <p:cNvSpPr/>
              <p:nvPr/>
            </p:nvSpPr>
            <p:spPr bwMode="auto">
              <a:xfrm>
                <a:off x="8034334" y="1663586"/>
                <a:ext cx="492074"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55" name="TextBox 54"/>
              <p:cNvSpPr txBox="1"/>
              <p:nvPr/>
            </p:nvSpPr>
            <p:spPr>
              <a:xfrm>
                <a:off x="7954959" y="1625554"/>
                <a:ext cx="660757" cy="246221"/>
              </a:xfrm>
              <a:prstGeom prst="rect">
                <a:avLst/>
              </a:prstGeom>
              <a:noFill/>
            </p:spPr>
            <p:txBody>
              <a:bodyPr wrap="none" rtlCol="0">
                <a:spAutoFit/>
              </a:bodyPr>
              <a:lstStyle/>
              <a:p>
                <a:r>
                  <a:rPr lang="en-US" sz="1000" b="1" dirty="0">
                    <a:solidFill>
                      <a:srgbClr val="FFFFFF">
                        <a:lumMod val="50000"/>
                      </a:srgbClr>
                    </a:solidFill>
                  </a:rPr>
                  <a:t>Bahrain</a:t>
                </a:r>
              </a:p>
            </p:txBody>
          </p:sp>
        </p:grpSp>
        <p:sp>
          <p:nvSpPr>
            <p:cNvPr id="53" name="Oval 52"/>
            <p:cNvSpPr/>
            <p:nvPr/>
          </p:nvSpPr>
          <p:spPr bwMode="auto">
            <a:xfrm>
              <a:off x="8322992" y="1965783"/>
              <a:ext cx="76200" cy="76200"/>
            </a:xfrm>
            <a:prstGeom prst="ellipse">
              <a:avLst/>
            </a:prstGeom>
            <a:solidFill>
              <a:schemeClr val="accent3">
                <a:lumMod val="75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56" name="Group 55"/>
          <p:cNvGrpSpPr/>
          <p:nvPr userDrawn="1"/>
        </p:nvGrpSpPr>
        <p:grpSpPr>
          <a:xfrm>
            <a:off x="2595563" y="3206754"/>
            <a:ext cx="752129" cy="253365"/>
            <a:chOff x="2281003" y="2505075"/>
            <a:chExt cx="752129" cy="253364"/>
          </a:xfrm>
        </p:grpSpPr>
        <p:sp>
          <p:nvSpPr>
            <p:cNvPr id="57" name="Rounded Rectangle 56"/>
            <p:cNvSpPr/>
            <p:nvPr/>
          </p:nvSpPr>
          <p:spPr bwMode="auto">
            <a:xfrm>
              <a:off x="2352677" y="2543889"/>
              <a:ext cx="590316"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58" name="TextBox 57"/>
            <p:cNvSpPr txBox="1"/>
            <p:nvPr/>
          </p:nvSpPr>
          <p:spPr>
            <a:xfrm>
              <a:off x="2281003" y="2512219"/>
              <a:ext cx="752129" cy="246220"/>
            </a:xfrm>
            <a:prstGeom prst="rect">
              <a:avLst/>
            </a:prstGeom>
            <a:noFill/>
          </p:spPr>
          <p:txBody>
            <a:bodyPr wrap="none" rtlCol="0">
              <a:spAutoFit/>
            </a:bodyPr>
            <a:lstStyle/>
            <a:p>
              <a:r>
                <a:rPr lang="en-US" sz="1000" b="1" dirty="0">
                  <a:solidFill>
                    <a:srgbClr val="FFFFFF">
                      <a:lumMod val="50000"/>
                    </a:srgbClr>
                  </a:solidFill>
                </a:rPr>
                <a:t>Sigonella</a:t>
              </a:r>
            </a:p>
          </p:txBody>
        </p:sp>
        <p:sp>
          <p:nvSpPr>
            <p:cNvPr id="59" name="Oval 58"/>
            <p:cNvSpPr/>
            <p:nvPr/>
          </p:nvSpPr>
          <p:spPr bwMode="auto">
            <a:xfrm>
              <a:off x="2609733" y="2505075"/>
              <a:ext cx="76200" cy="76200"/>
            </a:xfrm>
            <a:prstGeom prst="ellipse">
              <a:avLst/>
            </a:prstGeom>
            <a:solidFill>
              <a:schemeClr val="accent3">
                <a:lumMod val="75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60" name="Group 59"/>
          <p:cNvGrpSpPr/>
          <p:nvPr userDrawn="1"/>
        </p:nvGrpSpPr>
        <p:grpSpPr>
          <a:xfrm>
            <a:off x="3854459" y="3657602"/>
            <a:ext cx="511679" cy="268332"/>
            <a:chOff x="8274050" y="1905000"/>
            <a:chExt cx="511679" cy="268332"/>
          </a:xfrm>
        </p:grpSpPr>
        <p:grpSp>
          <p:nvGrpSpPr>
            <p:cNvPr id="61" name="Group 126"/>
            <p:cNvGrpSpPr/>
            <p:nvPr/>
          </p:nvGrpSpPr>
          <p:grpSpPr>
            <a:xfrm>
              <a:off x="8274050" y="1927111"/>
              <a:ext cx="511679" cy="246221"/>
              <a:chOff x="8274050" y="2069986"/>
              <a:chExt cx="511679" cy="246221"/>
            </a:xfrm>
          </p:grpSpPr>
          <p:sp>
            <p:nvSpPr>
              <p:cNvPr id="63" name="Rounded Rectangle 62"/>
              <p:cNvSpPr/>
              <p:nvPr/>
            </p:nvSpPr>
            <p:spPr bwMode="auto">
              <a:xfrm>
                <a:off x="8351708" y="2101508"/>
                <a:ext cx="355742"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64" name="TextBox 63"/>
              <p:cNvSpPr txBox="1"/>
              <p:nvPr/>
            </p:nvSpPr>
            <p:spPr>
              <a:xfrm>
                <a:off x="8274050" y="2069986"/>
                <a:ext cx="511679" cy="246221"/>
              </a:xfrm>
              <a:prstGeom prst="rect">
                <a:avLst/>
              </a:prstGeom>
              <a:noFill/>
            </p:spPr>
            <p:txBody>
              <a:bodyPr wrap="none" rtlCol="0">
                <a:spAutoFit/>
              </a:bodyPr>
              <a:lstStyle/>
              <a:p>
                <a:r>
                  <a:rPr lang="en-US" sz="1000" b="1" dirty="0">
                    <a:solidFill>
                      <a:srgbClr val="FFFFFF">
                        <a:lumMod val="50000"/>
                      </a:srgbClr>
                    </a:solidFill>
                  </a:rPr>
                  <a:t>Cairo</a:t>
                </a:r>
              </a:p>
            </p:txBody>
          </p:sp>
        </p:grpSp>
        <p:sp>
          <p:nvSpPr>
            <p:cNvPr id="62" name="Oval 61"/>
            <p:cNvSpPr/>
            <p:nvPr/>
          </p:nvSpPr>
          <p:spPr bwMode="auto">
            <a:xfrm>
              <a:off x="8491479" y="1905000"/>
              <a:ext cx="76200" cy="76200"/>
            </a:xfrm>
            <a:prstGeom prst="ellipse">
              <a:avLst/>
            </a:prstGeom>
            <a:solidFill>
              <a:schemeClr val="accent3">
                <a:lumMod val="75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65" name="Group 64"/>
          <p:cNvGrpSpPr/>
          <p:nvPr userDrawn="1"/>
        </p:nvGrpSpPr>
        <p:grpSpPr>
          <a:xfrm>
            <a:off x="3994152" y="3322478"/>
            <a:ext cx="673582" cy="274682"/>
            <a:chOff x="8032750" y="1684865"/>
            <a:chExt cx="673582" cy="274682"/>
          </a:xfrm>
        </p:grpSpPr>
        <p:grpSp>
          <p:nvGrpSpPr>
            <p:cNvPr id="66" name="Group 119"/>
            <p:cNvGrpSpPr/>
            <p:nvPr/>
          </p:nvGrpSpPr>
          <p:grpSpPr>
            <a:xfrm>
              <a:off x="8032750" y="1684865"/>
              <a:ext cx="673582" cy="246221"/>
              <a:chOff x="7956550" y="1538357"/>
              <a:chExt cx="673582" cy="246221"/>
            </a:xfrm>
          </p:grpSpPr>
          <p:sp>
            <p:nvSpPr>
              <p:cNvPr id="68" name="Rounded Rectangle 67"/>
              <p:cNvSpPr/>
              <p:nvPr/>
            </p:nvSpPr>
            <p:spPr bwMode="auto">
              <a:xfrm>
                <a:off x="8043804" y="1581150"/>
                <a:ext cx="500121"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69" name="TextBox 68"/>
              <p:cNvSpPr txBox="1"/>
              <p:nvPr/>
            </p:nvSpPr>
            <p:spPr>
              <a:xfrm>
                <a:off x="7956550" y="1538357"/>
                <a:ext cx="673582" cy="246221"/>
              </a:xfrm>
              <a:prstGeom prst="rect">
                <a:avLst/>
              </a:prstGeom>
              <a:noFill/>
            </p:spPr>
            <p:txBody>
              <a:bodyPr wrap="none" rtlCol="0">
                <a:spAutoFit/>
              </a:bodyPr>
              <a:lstStyle/>
              <a:p>
                <a:r>
                  <a:rPr lang="en-US" sz="1000" b="1" dirty="0">
                    <a:solidFill>
                      <a:srgbClr val="FFFFFF">
                        <a:lumMod val="50000"/>
                      </a:srgbClr>
                    </a:solidFill>
                  </a:rPr>
                  <a:t>Tel Aviv</a:t>
                </a:r>
              </a:p>
            </p:txBody>
          </p:sp>
        </p:grpSp>
        <p:sp>
          <p:nvSpPr>
            <p:cNvPr id="67" name="Oval 66"/>
            <p:cNvSpPr/>
            <p:nvPr/>
          </p:nvSpPr>
          <p:spPr bwMode="auto">
            <a:xfrm>
              <a:off x="8329404" y="1883347"/>
              <a:ext cx="76200" cy="76200"/>
            </a:xfrm>
            <a:prstGeom prst="ellipse">
              <a:avLst/>
            </a:prstGeom>
            <a:solidFill>
              <a:schemeClr val="accent3">
                <a:lumMod val="75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70" name="Group 69"/>
          <p:cNvGrpSpPr/>
          <p:nvPr userDrawn="1"/>
        </p:nvGrpSpPr>
        <p:grpSpPr>
          <a:xfrm>
            <a:off x="5886453" y="3581405"/>
            <a:ext cx="774571" cy="266859"/>
            <a:chOff x="2266716" y="2581275"/>
            <a:chExt cx="774571" cy="266858"/>
          </a:xfrm>
        </p:grpSpPr>
        <p:sp>
          <p:nvSpPr>
            <p:cNvPr id="71" name="Rounded Rectangle 70"/>
            <p:cNvSpPr/>
            <p:nvPr/>
          </p:nvSpPr>
          <p:spPr bwMode="auto">
            <a:xfrm>
              <a:off x="2323866" y="2633434"/>
              <a:ext cx="643984"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72" name="TextBox 71"/>
            <p:cNvSpPr txBox="1"/>
            <p:nvPr/>
          </p:nvSpPr>
          <p:spPr>
            <a:xfrm>
              <a:off x="2266716" y="2601913"/>
              <a:ext cx="774571" cy="246220"/>
            </a:xfrm>
            <a:prstGeom prst="rect">
              <a:avLst/>
            </a:prstGeom>
            <a:noFill/>
          </p:spPr>
          <p:txBody>
            <a:bodyPr wrap="none" rtlCol="0">
              <a:spAutoFit/>
            </a:bodyPr>
            <a:lstStyle/>
            <a:p>
              <a:r>
                <a:rPr lang="en-US" sz="1000" b="1" dirty="0">
                  <a:solidFill>
                    <a:srgbClr val="FFFFFF">
                      <a:lumMod val="50000"/>
                    </a:srgbClr>
                  </a:solidFill>
                </a:rPr>
                <a:t>Kandahar</a:t>
              </a:r>
            </a:p>
          </p:txBody>
        </p:sp>
        <p:sp>
          <p:nvSpPr>
            <p:cNvPr id="73" name="Oval 72"/>
            <p:cNvSpPr/>
            <p:nvPr/>
          </p:nvSpPr>
          <p:spPr bwMode="auto">
            <a:xfrm>
              <a:off x="2615343" y="2581275"/>
              <a:ext cx="76200" cy="76200"/>
            </a:xfrm>
            <a:prstGeom prst="ellipse">
              <a:avLst/>
            </a:prstGeom>
            <a:solidFill>
              <a:schemeClr val="accent3">
                <a:lumMod val="75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74" name="Group 73"/>
          <p:cNvGrpSpPr/>
          <p:nvPr userDrawn="1"/>
        </p:nvGrpSpPr>
        <p:grpSpPr>
          <a:xfrm>
            <a:off x="5972179" y="3170083"/>
            <a:ext cx="660758" cy="281825"/>
            <a:chOff x="8098206" y="1684865"/>
            <a:chExt cx="660757" cy="281825"/>
          </a:xfrm>
        </p:grpSpPr>
        <p:grpSp>
          <p:nvGrpSpPr>
            <p:cNvPr id="75" name="Group 119"/>
            <p:cNvGrpSpPr/>
            <p:nvPr/>
          </p:nvGrpSpPr>
          <p:grpSpPr>
            <a:xfrm>
              <a:off x="8098206" y="1684865"/>
              <a:ext cx="660757" cy="246221"/>
              <a:chOff x="8022006" y="1538357"/>
              <a:chExt cx="660757" cy="246221"/>
            </a:xfrm>
          </p:grpSpPr>
          <p:sp>
            <p:nvSpPr>
              <p:cNvPr id="77" name="Rounded Rectangle 76"/>
              <p:cNvSpPr/>
              <p:nvPr/>
            </p:nvSpPr>
            <p:spPr bwMode="auto">
              <a:xfrm>
                <a:off x="8085506" y="1590675"/>
                <a:ext cx="533400"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78" name="TextBox 77"/>
              <p:cNvSpPr txBox="1"/>
              <p:nvPr/>
            </p:nvSpPr>
            <p:spPr>
              <a:xfrm>
                <a:off x="8022006" y="1538357"/>
                <a:ext cx="660757" cy="246221"/>
              </a:xfrm>
              <a:prstGeom prst="rect">
                <a:avLst/>
              </a:prstGeom>
              <a:noFill/>
            </p:spPr>
            <p:txBody>
              <a:bodyPr wrap="none" rtlCol="0">
                <a:spAutoFit/>
              </a:bodyPr>
              <a:lstStyle/>
              <a:p>
                <a:r>
                  <a:rPr lang="en-US" sz="1000" b="1" dirty="0">
                    <a:solidFill>
                      <a:srgbClr val="FFFFFF">
                        <a:lumMod val="50000"/>
                      </a:srgbClr>
                    </a:solidFill>
                  </a:rPr>
                  <a:t>Bagram</a:t>
                </a:r>
              </a:p>
            </p:txBody>
          </p:sp>
        </p:grpSp>
        <p:sp>
          <p:nvSpPr>
            <p:cNvPr id="76" name="Oval 75"/>
            <p:cNvSpPr/>
            <p:nvPr/>
          </p:nvSpPr>
          <p:spPr bwMode="auto">
            <a:xfrm>
              <a:off x="8391623" y="1890490"/>
              <a:ext cx="76200" cy="76200"/>
            </a:xfrm>
            <a:prstGeom prst="ellipse">
              <a:avLst/>
            </a:prstGeom>
            <a:solidFill>
              <a:schemeClr val="accent3">
                <a:lumMod val="75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79" name="Group 78"/>
          <p:cNvGrpSpPr/>
          <p:nvPr userDrawn="1"/>
        </p:nvGrpSpPr>
        <p:grpSpPr>
          <a:xfrm>
            <a:off x="6666316" y="2895603"/>
            <a:ext cx="582211" cy="260511"/>
            <a:chOff x="2360779" y="2681285"/>
            <a:chExt cx="582211" cy="260510"/>
          </a:xfrm>
        </p:grpSpPr>
        <p:sp>
          <p:nvSpPr>
            <p:cNvPr id="80" name="Rounded Rectangle 79"/>
            <p:cNvSpPr/>
            <p:nvPr/>
          </p:nvSpPr>
          <p:spPr bwMode="auto">
            <a:xfrm>
              <a:off x="2419376" y="2729478"/>
              <a:ext cx="449795"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81" name="TextBox 80"/>
            <p:cNvSpPr txBox="1"/>
            <p:nvPr/>
          </p:nvSpPr>
          <p:spPr>
            <a:xfrm>
              <a:off x="2360779" y="2695575"/>
              <a:ext cx="582211" cy="246220"/>
            </a:xfrm>
            <a:prstGeom prst="rect">
              <a:avLst/>
            </a:prstGeom>
            <a:noFill/>
          </p:spPr>
          <p:txBody>
            <a:bodyPr wrap="none" rtlCol="0">
              <a:spAutoFit/>
            </a:bodyPr>
            <a:lstStyle/>
            <a:p>
              <a:r>
                <a:rPr lang="en-US" sz="1000" b="1" dirty="0">
                  <a:solidFill>
                    <a:srgbClr val="FFFFFF">
                      <a:lumMod val="50000"/>
                    </a:srgbClr>
                  </a:solidFill>
                </a:rPr>
                <a:t>Manas</a:t>
              </a:r>
            </a:p>
          </p:txBody>
        </p:sp>
        <p:sp>
          <p:nvSpPr>
            <p:cNvPr id="82" name="Oval 81"/>
            <p:cNvSpPr/>
            <p:nvPr/>
          </p:nvSpPr>
          <p:spPr bwMode="auto">
            <a:xfrm>
              <a:off x="2614599" y="2681285"/>
              <a:ext cx="76200" cy="76200"/>
            </a:xfrm>
            <a:prstGeom prst="ellipse">
              <a:avLst/>
            </a:prstGeom>
            <a:solidFill>
              <a:schemeClr val="accent3">
                <a:lumMod val="75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83" name="Group 82"/>
          <p:cNvGrpSpPr/>
          <p:nvPr userDrawn="1"/>
        </p:nvGrpSpPr>
        <p:grpSpPr>
          <a:xfrm>
            <a:off x="3963551" y="3136637"/>
            <a:ext cx="595036" cy="262888"/>
            <a:chOff x="8121278" y="1752600"/>
            <a:chExt cx="595036" cy="262888"/>
          </a:xfrm>
        </p:grpSpPr>
        <p:grpSp>
          <p:nvGrpSpPr>
            <p:cNvPr id="84" name="Group 83"/>
            <p:cNvGrpSpPr/>
            <p:nvPr/>
          </p:nvGrpSpPr>
          <p:grpSpPr>
            <a:xfrm>
              <a:off x="8121278" y="1769267"/>
              <a:ext cx="595036" cy="246221"/>
              <a:chOff x="8197478" y="1981200"/>
              <a:chExt cx="595036" cy="246221"/>
            </a:xfrm>
          </p:grpSpPr>
          <p:sp>
            <p:nvSpPr>
              <p:cNvPr id="86" name="Rounded Rectangle 85"/>
              <p:cNvSpPr/>
              <p:nvPr/>
            </p:nvSpPr>
            <p:spPr bwMode="auto">
              <a:xfrm>
                <a:off x="8266173" y="2015897"/>
                <a:ext cx="457199"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87" name="TextBox 86"/>
              <p:cNvSpPr txBox="1"/>
              <p:nvPr/>
            </p:nvSpPr>
            <p:spPr>
              <a:xfrm>
                <a:off x="8197478" y="1981200"/>
                <a:ext cx="595036" cy="246221"/>
              </a:xfrm>
              <a:prstGeom prst="rect">
                <a:avLst/>
              </a:prstGeom>
              <a:noFill/>
            </p:spPr>
            <p:txBody>
              <a:bodyPr wrap="none" rtlCol="0">
                <a:spAutoFit/>
              </a:bodyPr>
              <a:lstStyle/>
              <a:p>
                <a:pPr algn="ctr"/>
                <a:r>
                  <a:rPr lang="en-US" sz="1000" b="1" dirty="0">
                    <a:solidFill>
                      <a:srgbClr val="FFFFFF">
                        <a:lumMod val="50000"/>
                      </a:srgbClr>
                    </a:solidFill>
                  </a:rPr>
                  <a:t>Incirlik</a:t>
                </a:r>
              </a:p>
            </p:txBody>
          </p:sp>
        </p:grpSp>
        <p:sp>
          <p:nvSpPr>
            <p:cNvPr id="85" name="Oval 84"/>
            <p:cNvSpPr/>
            <p:nvPr/>
          </p:nvSpPr>
          <p:spPr bwMode="auto">
            <a:xfrm>
              <a:off x="8379154" y="1752600"/>
              <a:ext cx="76200" cy="76200"/>
            </a:xfrm>
            <a:prstGeom prst="ellipse">
              <a:avLst/>
            </a:prstGeom>
            <a:solidFill>
              <a:schemeClr val="accent3">
                <a:lumMod val="50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88" name="Group 87"/>
          <p:cNvGrpSpPr/>
          <p:nvPr userDrawn="1"/>
        </p:nvGrpSpPr>
        <p:grpSpPr>
          <a:xfrm>
            <a:off x="5254888" y="4381029"/>
            <a:ext cx="732894" cy="266859"/>
            <a:chOff x="2288413" y="2581275"/>
            <a:chExt cx="732894" cy="266858"/>
          </a:xfrm>
        </p:grpSpPr>
        <p:sp>
          <p:nvSpPr>
            <p:cNvPr id="89" name="Rounded Rectangle 88"/>
            <p:cNvSpPr/>
            <p:nvPr/>
          </p:nvSpPr>
          <p:spPr bwMode="auto">
            <a:xfrm>
              <a:off x="2361343" y="2633434"/>
              <a:ext cx="590384"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90" name="TextBox 89"/>
            <p:cNvSpPr txBox="1"/>
            <p:nvPr/>
          </p:nvSpPr>
          <p:spPr>
            <a:xfrm>
              <a:off x="2288413" y="2601913"/>
              <a:ext cx="732894" cy="246220"/>
            </a:xfrm>
            <a:prstGeom prst="rect">
              <a:avLst/>
            </a:prstGeom>
            <a:noFill/>
          </p:spPr>
          <p:txBody>
            <a:bodyPr wrap="none" rtlCol="0">
              <a:spAutoFit/>
            </a:bodyPr>
            <a:lstStyle/>
            <a:p>
              <a:pPr algn="ctr"/>
              <a:r>
                <a:rPr lang="en-US" sz="1000" b="1" dirty="0">
                  <a:solidFill>
                    <a:srgbClr val="FFFFFF">
                      <a:lumMod val="50000"/>
                    </a:srgbClr>
                  </a:solidFill>
                </a:rPr>
                <a:t>Thumrait</a:t>
              </a:r>
            </a:p>
          </p:txBody>
        </p:sp>
        <p:sp>
          <p:nvSpPr>
            <p:cNvPr id="91" name="Oval 90"/>
            <p:cNvSpPr/>
            <p:nvPr/>
          </p:nvSpPr>
          <p:spPr bwMode="auto">
            <a:xfrm>
              <a:off x="2615343" y="2581275"/>
              <a:ext cx="76200" cy="76200"/>
            </a:xfrm>
            <a:prstGeom prst="ellipse">
              <a:avLst/>
            </a:prstGeom>
            <a:solidFill>
              <a:schemeClr val="accent3">
                <a:lumMod val="75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grpSp>
        <p:nvGrpSpPr>
          <p:cNvPr id="92" name="Group 91"/>
          <p:cNvGrpSpPr/>
          <p:nvPr userDrawn="1"/>
        </p:nvGrpSpPr>
        <p:grpSpPr>
          <a:xfrm>
            <a:off x="4621162" y="3596693"/>
            <a:ext cx="604653" cy="246221"/>
            <a:chOff x="7886700" y="3187244"/>
            <a:chExt cx="604653" cy="246222"/>
          </a:xfrm>
        </p:grpSpPr>
        <p:grpSp>
          <p:nvGrpSpPr>
            <p:cNvPr id="93" name="Group 92"/>
            <p:cNvGrpSpPr/>
            <p:nvPr/>
          </p:nvGrpSpPr>
          <p:grpSpPr>
            <a:xfrm>
              <a:off x="7886700" y="3187244"/>
              <a:ext cx="604653" cy="246222"/>
              <a:chOff x="8166100" y="3542730"/>
              <a:chExt cx="604653" cy="246222"/>
            </a:xfrm>
          </p:grpSpPr>
          <p:sp>
            <p:nvSpPr>
              <p:cNvPr id="95" name="Rounded Rectangle 94"/>
              <p:cNvSpPr/>
              <p:nvPr/>
            </p:nvSpPr>
            <p:spPr bwMode="auto">
              <a:xfrm>
                <a:off x="8229600" y="3581058"/>
                <a:ext cx="462375" cy="182880"/>
              </a:xfrm>
              <a:prstGeom prst="round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sp>
            <p:nvSpPr>
              <p:cNvPr id="96" name="TextBox 95"/>
              <p:cNvSpPr txBox="1"/>
              <p:nvPr/>
            </p:nvSpPr>
            <p:spPr>
              <a:xfrm>
                <a:off x="8166100" y="3542730"/>
                <a:ext cx="604653" cy="246222"/>
              </a:xfrm>
              <a:prstGeom prst="rect">
                <a:avLst/>
              </a:prstGeom>
              <a:noFill/>
            </p:spPr>
            <p:txBody>
              <a:bodyPr wrap="none" rtlCol="0">
                <a:spAutoFit/>
              </a:bodyPr>
              <a:lstStyle/>
              <a:p>
                <a:r>
                  <a:rPr lang="en-US" sz="1000" b="1" dirty="0">
                    <a:solidFill>
                      <a:srgbClr val="FFFFFF">
                        <a:lumMod val="50000"/>
                      </a:srgbClr>
                    </a:solidFill>
                  </a:rPr>
                  <a:t>Kuwait</a:t>
                </a:r>
              </a:p>
            </p:txBody>
          </p:sp>
        </p:grpSp>
        <p:sp>
          <p:nvSpPr>
            <p:cNvPr id="94" name="Oval 93"/>
            <p:cNvSpPr/>
            <p:nvPr/>
          </p:nvSpPr>
          <p:spPr bwMode="auto">
            <a:xfrm>
              <a:off x="8397646" y="3273197"/>
              <a:ext cx="76200" cy="76200"/>
            </a:xfrm>
            <a:prstGeom prst="ellipse">
              <a:avLst/>
            </a:prstGeom>
            <a:solidFill>
              <a:schemeClr val="accent3">
                <a:lumMod val="50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FFFFFF">
                    <a:lumMod val="50000"/>
                  </a:srgbClr>
                </a:solidFill>
                <a:cs typeface="Arial" charset="0"/>
              </a:endParaRPr>
            </a:p>
          </p:txBody>
        </p:sp>
      </p:grpSp>
    </p:spTree>
    <p:extLst>
      <p:ext uri="{BB962C8B-B14F-4D97-AF65-F5344CB8AC3E}">
        <p14:creationId xmlns:p14="http://schemas.microsoft.com/office/powerpoint/2010/main" val="25785509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cSld name="Title Only with Patches No Lines or Slogan">
    <p:spTree>
      <p:nvGrpSpPr>
        <p:cNvPr id="1" name=""/>
        <p:cNvGrpSpPr/>
        <p:nvPr/>
      </p:nvGrpSpPr>
      <p:grpSpPr>
        <a:xfrm>
          <a:off x="0" y="0"/>
          <a:ext cx="0" cy="0"/>
          <a:chOff x="0" y="0"/>
          <a:chExt cx="0" cy="0"/>
        </a:xfrm>
      </p:grpSpPr>
      <p:pic>
        <p:nvPicPr>
          <p:cNvPr id="3" name="Picture 7" descr="AMC-color-corrected-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890" y="50803"/>
            <a:ext cx="9493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New Image.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77203" y="133350"/>
            <a:ext cx="9255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8196263" y="6407151"/>
            <a:ext cx="633412" cy="307777"/>
          </a:xfrm>
          <a:prstGeom prst="rect">
            <a:avLst/>
          </a:prstGeom>
          <a:noFill/>
          <a:ln>
            <a:noFill/>
          </a:ln>
          <a:extLst/>
        </p:spPr>
        <p:txBody>
          <a:bodyPr lIns="91429" tIns="45714" rIns="91429" bIns="45714">
            <a:spAutoFit/>
          </a:bodyPr>
          <a:lstStyle>
            <a:lvl1pPr eaLnBrk="0" hangingPunct="0">
              <a:defRPr sz="3600" b="1" i="1">
                <a:solidFill>
                  <a:srgbClr val="000066"/>
                </a:solidFill>
                <a:latin typeface="Arial" pitchFamily="34" charset="0"/>
                <a:cs typeface="Arial" pitchFamily="34" charset="0"/>
              </a:defRPr>
            </a:lvl1pPr>
            <a:lvl2pPr marL="742950" indent="-285750" eaLnBrk="0" hangingPunct="0">
              <a:defRPr sz="3600" b="1" i="1">
                <a:solidFill>
                  <a:srgbClr val="000066"/>
                </a:solidFill>
                <a:latin typeface="Arial" pitchFamily="34" charset="0"/>
                <a:cs typeface="Arial" pitchFamily="34" charset="0"/>
              </a:defRPr>
            </a:lvl2pPr>
            <a:lvl3pPr marL="1143000" indent="-228600" eaLnBrk="0" hangingPunct="0">
              <a:defRPr sz="3600" b="1" i="1">
                <a:solidFill>
                  <a:srgbClr val="000066"/>
                </a:solidFill>
                <a:latin typeface="Arial" pitchFamily="34" charset="0"/>
                <a:cs typeface="Arial" pitchFamily="34" charset="0"/>
              </a:defRPr>
            </a:lvl3pPr>
            <a:lvl4pPr marL="1600200" indent="-228600" eaLnBrk="0" hangingPunct="0">
              <a:defRPr sz="3600" b="1" i="1">
                <a:solidFill>
                  <a:srgbClr val="000066"/>
                </a:solidFill>
                <a:latin typeface="Arial" pitchFamily="34" charset="0"/>
                <a:cs typeface="Arial" pitchFamily="34" charset="0"/>
              </a:defRPr>
            </a:lvl4pPr>
            <a:lvl5pPr marL="2057400" indent="-228600" eaLnBrk="0" hangingPunct="0">
              <a:defRPr sz="3600" b="1" i="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600" b="1" i="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600" b="1" i="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600" b="1" i="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600" b="1" i="1">
                <a:solidFill>
                  <a:srgbClr val="000066"/>
                </a:solidFill>
                <a:latin typeface="Arial" pitchFamily="34" charset="0"/>
                <a:cs typeface="Arial" pitchFamily="34" charset="0"/>
              </a:defRPr>
            </a:lvl9pPr>
          </a:lstStyle>
          <a:p>
            <a:pPr algn="r">
              <a:spcBef>
                <a:spcPct val="50000"/>
              </a:spcBef>
              <a:defRPr/>
            </a:pPr>
            <a:fld id="{8EEFB9C4-F7DA-4ED4-A5F3-E7823CB57E6E}" type="slidenum">
              <a:rPr lang="en-US" sz="1400" smtClean="0"/>
              <a:pPr algn="r">
                <a:spcBef>
                  <a:spcPct val="50000"/>
                </a:spcBef>
                <a:defRPr/>
              </a:pPr>
              <a:t>‹#›</a:t>
            </a:fld>
            <a:endParaRPr lang="en-US" sz="1400" smtClean="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6538882"/>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686800" y="6550027"/>
            <a:ext cx="457200" cy="307975"/>
          </a:xfrm>
          <a:prstGeom prst="rect">
            <a:avLst/>
          </a:prstGeom>
        </p:spPr>
        <p:txBody>
          <a:bodyPr/>
          <a:lstStyle>
            <a:lvl1pPr>
              <a:defRPr>
                <a:cs typeface="+mn-cs"/>
              </a:defRPr>
            </a:lvl1pPr>
          </a:lstStyle>
          <a:p>
            <a:pPr>
              <a:defRPr/>
            </a:pPr>
            <a:fld id="{9D6AB7CA-6CAD-4E4A-B0D0-C73A7EA60FB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0233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lIns="91429" tIns="45714" rIns="91429" bIns="45714"/>
          <a:lstStyle>
            <a:lvl1pPr>
              <a:defRPr/>
            </a:lvl1pPr>
          </a:lstStyle>
          <a:p>
            <a:pPr>
              <a:defRPr/>
            </a:pPr>
            <a:fld id="{7A744B5C-7A68-4FEC-B397-AA6517B6813D}" type="datetime1">
              <a:rPr lang="en-US" smtClean="0">
                <a:solidFill>
                  <a:srgbClr val="000000"/>
                </a:solidFill>
              </a:rPr>
              <a:pPr>
                <a:defRPr/>
              </a:pPr>
              <a:t>10/18/2016</a:t>
            </a:fld>
            <a:endParaRPr lang="en-US" dirty="0">
              <a:solidFill>
                <a:srgbClr val="000000"/>
              </a:solidFill>
            </a:endParaRPr>
          </a:p>
        </p:txBody>
      </p:sp>
      <p:sp>
        <p:nvSpPr>
          <p:cNvPr id="5" name="Footer Placeholder 4"/>
          <p:cNvSpPr>
            <a:spLocks noGrp="1"/>
          </p:cNvSpPr>
          <p:nvPr>
            <p:ph type="ftr" sz="quarter" idx="11"/>
          </p:nvPr>
        </p:nvSpPr>
        <p:spPr>
          <a:xfrm>
            <a:off x="3124200" y="6416678"/>
            <a:ext cx="2895600" cy="365125"/>
          </a:xfrm>
          <a:prstGeom prst="rect">
            <a:avLst/>
          </a:prstGeom>
        </p:spPr>
        <p:txBody>
          <a:bodyPr lIns="91429" tIns="45714" rIns="91429" bIns="45714"/>
          <a:lstStyle>
            <a:lvl1pPr>
              <a:defRPr sz="1200" b="1" i="1" baseline="0"/>
            </a:lvl1pPr>
          </a:lstStyle>
          <a:p>
            <a:pPr>
              <a:defRPr/>
            </a:pPr>
            <a:r>
              <a:rPr lang="en-US" dirty="0" smtClean="0">
                <a:solidFill>
                  <a:srgbClr val="000000"/>
                </a:solidFill>
              </a:rPr>
              <a:t>Bring </a:t>
            </a:r>
            <a:r>
              <a:rPr lang="en-US" sz="1400" dirty="0" smtClean="0">
                <a:solidFill>
                  <a:srgbClr val="000000"/>
                </a:solidFill>
              </a:rPr>
              <a:t>it</a:t>
            </a:r>
            <a:r>
              <a:rPr lang="en-US" dirty="0" smtClean="0">
                <a:solidFill>
                  <a:srgbClr val="000000"/>
                </a:solidFill>
              </a:rPr>
              <a:t> On!</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4AA8F1B-F62E-47FE-90FB-F7D1BD3289FA}" type="slidenum">
              <a:rPr lang="en-US">
                <a:solidFill>
                  <a:srgbClr val="000000"/>
                </a:solidFill>
              </a:rPr>
              <a:pPr>
                <a:defRPr/>
              </a:pPr>
              <a:t>‹#›</a:t>
            </a:fld>
            <a:endParaRPr lang="en-US" dirty="0">
              <a:solidFill>
                <a:srgbClr val="000000"/>
              </a:solidFill>
            </a:endParaRPr>
          </a:p>
        </p:txBody>
      </p:sp>
      <p:sp>
        <p:nvSpPr>
          <p:cNvPr id="7" name="Line 2"/>
          <p:cNvSpPr>
            <a:spLocks noChangeShapeType="1"/>
          </p:cNvSpPr>
          <p:nvPr userDrawn="1"/>
        </p:nvSpPr>
        <p:spPr bwMode="auto">
          <a:xfrm>
            <a:off x="381000" y="6451600"/>
            <a:ext cx="8382000" cy="0"/>
          </a:xfrm>
          <a:prstGeom prst="line">
            <a:avLst/>
          </a:prstGeom>
          <a:noFill/>
          <a:ln w="57150">
            <a:solidFill>
              <a:srgbClr val="0C2D83"/>
            </a:solidFill>
            <a:round/>
            <a:headEnd/>
            <a:tailEnd/>
          </a:ln>
          <a:effectLst/>
        </p:spPr>
        <p:txBody>
          <a:bodyPr wrap="none" lIns="91429" tIns="45714" rIns="91429" bIns="45714" anchor="ctr"/>
          <a:lstStyle/>
          <a:p>
            <a:pPr algn="r">
              <a:defRPr/>
            </a:pPr>
            <a:endParaRPr lang="en-US" dirty="0">
              <a:solidFill>
                <a:srgbClr val="000000"/>
              </a:solidFill>
            </a:endParaRPr>
          </a:p>
        </p:txBody>
      </p:sp>
      <p:sp>
        <p:nvSpPr>
          <p:cNvPr id="8" name="Line 4"/>
          <p:cNvSpPr>
            <a:spLocks noChangeShapeType="1"/>
          </p:cNvSpPr>
          <p:nvPr userDrawn="1"/>
        </p:nvSpPr>
        <p:spPr bwMode="auto">
          <a:xfrm>
            <a:off x="381000" y="1231900"/>
            <a:ext cx="8382000" cy="0"/>
          </a:xfrm>
          <a:prstGeom prst="line">
            <a:avLst/>
          </a:prstGeom>
          <a:noFill/>
          <a:ln w="57150">
            <a:solidFill>
              <a:srgbClr val="0C2D83"/>
            </a:solidFill>
            <a:round/>
            <a:headEnd/>
            <a:tailEnd/>
          </a:ln>
          <a:effectLst/>
        </p:spPr>
        <p:txBody>
          <a:bodyPr wrap="none" lIns="91429" tIns="45714" rIns="91429" bIns="45714" anchor="ctr"/>
          <a:lstStyle/>
          <a:p>
            <a:pPr algn="r">
              <a:defRPr/>
            </a:pPr>
            <a:endParaRPr lang="en-US" dirty="0">
              <a:solidFill>
                <a:srgbClr val="000000"/>
              </a:solidFill>
            </a:endParaRPr>
          </a:p>
        </p:txBody>
      </p:sp>
      <p:pic>
        <p:nvPicPr>
          <p:cNvPr id="9" name="Picture 27" descr="C:\Users\1021159669A\Desktop\4th EAMS Imag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76201"/>
            <a:ext cx="838200" cy="10486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AMC-color-corrected-center"/>
          <p:cNvPicPr>
            <a:picLocks noChangeAspect="1" noChangeArrowheads="1"/>
          </p:cNvPicPr>
          <p:nvPr userDrawn="1"/>
        </p:nvPicPr>
        <p:blipFill>
          <a:blip r:embed="rId3" cstate="print"/>
          <a:srcRect/>
          <a:stretch>
            <a:fillRect/>
          </a:stretch>
        </p:blipFill>
        <p:spPr bwMode="auto">
          <a:xfrm>
            <a:off x="48194" y="103189"/>
            <a:ext cx="912813" cy="1128713"/>
          </a:xfrm>
          <a:prstGeom prst="rect">
            <a:avLst/>
          </a:prstGeom>
          <a:noFill/>
          <a:ln w="9525">
            <a:noFill/>
            <a:miter lim="800000"/>
            <a:headEnd/>
            <a:tailEnd/>
          </a:ln>
        </p:spPr>
      </p:pic>
    </p:spTree>
    <p:extLst>
      <p:ext uri="{BB962C8B-B14F-4D97-AF65-F5344CB8AC3E}">
        <p14:creationId xmlns:p14="http://schemas.microsoft.com/office/powerpoint/2010/main" val="2492055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41427" y="25400"/>
            <a:ext cx="6640513"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71477" y="1327152"/>
            <a:ext cx="8482013" cy="4949825"/>
          </a:xfrm>
        </p:spPr>
        <p:txBody>
          <a:bodyPr/>
          <a:lstStyle/>
          <a:p>
            <a:pPr lvl="0"/>
            <a:endParaRPr lang="en-US" noProof="0" dirty="0" smtClean="0"/>
          </a:p>
        </p:txBody>
      </p:sp>
    </p:spTree>
    <p:extLst>
      <p:ext uri="{BB962C8B-B14F-4D97-AF65-F5344CB8AC3E}">
        <p14:creationId xmlns:p14="http://schemas.microsoft.com/office/powerpoint/2010/main" val="8500421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4" rIns="91429" bIns="45714"/>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lIns="91429" tIns="45714" rIns="91429" bIns="45714"/>
          <a:lstStyle/>
          <a:p>
            <a:fld id="{547EE54A-6548-4328-AA37-1ECC521230C8}" type="datetimeFigureOut">
              <a:rPr lang="en-US" smtClean="0"/>
              <a:t>10/18/2016</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lIns="91429" tIns="45714" rIns="91429" bIns="45714"/>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91429" tIns="45714" rIns="91429" bIns="45714"/>
          <a:lstStyle/>
          <a:p>
            <a:fld id="{1132565B-BB1A-4725-A19F-A1288E3463E3}" type="slidenum">
              <a:rPr lang="en-US" smtClean="0"/>
              <a:t>‹#›</a:t>
            </a:fld>
            <a:endParaRPr lang="en-US"/>
          </a:p>
        </p:txBody>
      </p:sp>
    </p:spTree>
    <p:extLst>
      <p:ext uri="{BB962C8B-B14F-4D97-AF65-F5344CB8AC3E}">
        <p14:creationId xmlns:p14="http://schemas.microsoft.com/office/powerpoint/2010/main" val="254258628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21 APS">
    <p:spTree>
      <p:nvGrpSpPr>
        <p:cNvPr id="1" name=""/>
        <p:cNvGrpSpPr/>
        <p:nvPr/>
      </p:nvGrpSpPr>
      <p:grpSpPr>
        <a:xfrm>
          <a:off x="0" y="0"/>
          <a:ext cx="0" cy="0"/>
          <a:chOff x="0" y="0"/>
          <a:chExt cx="0" cy="0"/>
        </a:xfrm>
      </p:grpSpPr>
      <p:pic>
        <p:nvPicPr>
          <p:cNvPr id="4" name="Picture 8" descr="721 APS Color Emble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8728" y="484189"/>
            <a:ext cx="4921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1427166" y="152401"/>
            <a:ext cx="6289675" cy="615950"/>
          </a:xfrm>
          <a:prstGeom prst="rect">
            <a:avLst/>
          </a:prstGeom>
          <a:noFill/>
        </p:spPr>
        <p:txBody>
          <a:bodyPr wrap="none" lIns="91429" tIns="45714" rIns="91429" bIns="45714"/>
          <a:lstStyle/>
          <a:p>
            <a:pPr algn="ctr">
              <a:defRPr/>
            </a:pPr>
            <a:r>
              <a:rPr lang="en-US" sz="2000" b="1" dirty="0">
                <a:solidFill>
                  <a:srgbClr val="000066"/>
                </a:solidFill>
                <a:cs typeface="Arial" charset="0"/>
              </a:rPr>
              <a:t>721</a:t>
            </a:r>
            <a:r>
              <a:rPr lang="en-US" sz="2000" b="1" baseline="30000" dirty="0">
                <a:solidFill>
                  <a:srgbClr val="000066"/>
                </a:solidFill>
                <a:cs typeface="Arial" charset="0"/>
              </a:rPr>
              <a:t>st</a:t>
            </a:r>
            <a:r>
              <a:rPr lang="en-US" sz="2000" b="1" dirty="0">
                <a:solidFill>
                  <a:srgbClr val="000066"/>
                </a:solidFill>
                <a:cs typeface="Arial" charset="0"/>
              </a:rPr>
              <a:t> Aerial Port Squadron</a:t>
            </a:r>
          </a:p>
          <a:p>
            <a:pPr algn="ctr">
              <a:defRPr/>
            </a:pPr>
            <a:r>
              <a:rPr lang="en-US" sz="1400" b="1" dirty="0">
                <a:solidFill>
                  <a:srgbClr val="000066"/>
                </a:solidFill>
                <a:cs typeface="Arial" charset="0"/>
              </a:rPr>
              <a:t>Ramstein Air Base, Germany</a:t>
            </a:r>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20" name="Text Placeholder 19"/>
          <p:cNvSpPr>
            <a:spLocks noGrp="1"/>
          </p:cNvSpPr>
          <p:nvPr>
            <p:ph type="body" sz="quarter" idx="1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08C216D8-3126-4AAE-9F43-D6097AF2B30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71659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Only No Lines">
    <p:spTree>
      <p:nvGrpSpPr>
        <p:cNvPr id="1" name=""/>
        <p:cNvGrpSpPr/>
        <p:nvPr/>
      </p:nvGrpSpPr>
      <p:grpSpPr>
        <a:xfrm>
          <a:off x="0" y="0"/>
          <a:ext cx="0" cy="0"/>
          <a:chOff x="0" y="0"/>
          <a:chExt cx="0" cy="0"/>
        </a:xfrm>
      </p:grpSpPr>
      <p:pic>
        <p:nvPicPr>
          <p:cNvPr id="3" name="Picture 9" descr="New Ima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889" y="1524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9242886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mn-lt"/>
              </a:defRPr>
            </a:lvl1p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E48C3A0B-85F4-4E7A-9848-A5C6BFE081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31338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627DD4F-D917-434C-88FC-B02E7AB3D5F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12707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9" tIns="45714" rIns="91429" bIns="45714"/>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29" tIns="45714" rIns="91429" bIns="45714"/>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513597-93FE-4447-9522-CFB13987AE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2E6DE-A5E5-4838-85B3-F3CC5B3509AD}" type="slidenum">
              <a:rPr lang="en-US" smtClean="0"/>
              <a:t>‹#›</a:t>
            </a:fld>
            <a:endParaRPr lang="en-US"/>
          </a:p>
        </p:txBody>
      </p:sp>
    </p:spTree>
    <p:extLst>
      <p:ext uri="{BB962C8B-B14F-4D97-AF65-F5344CB8AC3E}">
        <p14:creationId xmlns:p14="http://schemas.microsoft.com/office/powerpoint/2010/main" val="3772417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4" rIns="91429" bIns="45714"/>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lIns="91429" tIns="45714" rIns="91429"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13597-93FE-4447-9522-CFB13987AE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2E6DE-A5E5-4838-85B3-F3CC5B3509AD}" type="slidenum">
              <a:rPr lang="en-US" smtClean="0"/>
              <a:t>‹#›</a:t>
            </a:fld>
            <a:endParaRPr lang="en-US"/>
          </a:p>
        </p:txBody>
      </p:sp>
    </p:spTree>
    <p:extLst>
      <p:ext uri="{BB962C8B-B14F-4D97-AF65-F5344CB8AC3E}">
        <p14:creationId xmlns:p14="http://schemas.microsoft.com/office/powerpoint/2010/main" val="2073740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a:prstGeom prst="rect">
            <a:avLst/>
          </a:prstGeom>
        </p:spPr>
        <p:txBody>
          <a:bodyPr lIns="91429" tIns="45714" rIns="91429" bIns="45714"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429" tIns="45714" rIns="91429" bIns="45714"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513597-93FE-4447-9522-CFB13987AE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2E6DE-A5E5-4838-85B3-F3CC5B3509AD}" type="slidenum">
              <a:rPr lang="en-US" smtClean="0"/>
              <a:t>‹#›</a:t>
            </a:fld>
            <a:endParaRPr lang="en-US"/>
          </a:p>
        </p:txBody>
      </p:sp>
    </p:spTree>
    <p:extLst>
      <p:ext uri="{BB962C8B-B14F-4D97-AF65-F5344CB8AC3E}">
        <p14:creationId xmlns:p14="http://schemas.microsoft.com/office/powerpoint/2010/main" val="1474763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4" rIns="91429" bIns="45714"/>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lIns="91429" tIns="45714" rIns="91429"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lIns="91429" tIns="45714" rIns="91429"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513597-93FE-4447-9522-CFB13987AE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62E6DE-A5E5-4838-85B3-F3CC5B3509AD}" type="slidenum">
              <a:rPr lang="en-US" smtClean="0"/>
              <a:t>‹#›</a:t>
            </a:fld>
            <a:endParaRPr lang="en-US"/>
          </a:p>
        </p:txBody>
      </p:sp>
    </p:spTree>
    <p:extLst>
      <p:ext uri="{BB962C8B-B14F-4D97-AF65-F5344CB8AC3E}">
        <p14:creationId xmlns:p14="http://schemas.microsoft.com/office/powerpoint/2010/main" val="3803942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4" rIns="91429" bIns="45714"/>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a:prstGeom prst="rect">
            <a:avLst/>
          </a:prstGeom>
        </p:spPr>
        <p:txBody>
          <a:bodyPr lIns="91429" tIns="45714" rIns="91429" bIns="45714"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lIns="91429" tIns="45714" rIns="91429"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5" cy="639762"/>
          </a:xfrm>
          <a:prstGeom prst="rect">
            <a:avLst/>
          </a:prstGeom>
        </p:spPr>
        <p:txBody>
          <a:bodyPr lIns="91429" tIns="45714" rIns="91429" bIns="45714"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lIns="91429" tIns="45714" rIns="91429"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513597-93FE-4447-9522-CFB13987AE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62E6DE-A5E5-4838-85B3-F3CC5B3509AD}" type="slidenum">
              <a:rPr lang="en-US" smtClean="0"/>
              <a:t>‹#›</a:t>
            </a:fld>
            <a:endParaRPr lang="en-US"/>
          </a:p>
        </p:txBody>
      </p:sp>
    </p:spTree>
    <p:extLst>
      <p:ext uri="{BB962C8B-B14F-4D97-AF65-F5344CB8AC3E}">
        <p14:creationId xmlns:p14="http://schemas.microsoft.com/office/powerpoint/2010/main" val="916680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4" rIns="91429" bIns="45714"/>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513597-93FE-4447-9522-CFB13987AE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62E6DE-A5E5-4838-85B3-F3CC5B3509AD}" type="slidenum">
              <a:rPr lang="en-US" smtClean="0"/>
              <a:t>‹#›</a:t>
            </a:fld>
            <a:endParaRPr lang="en-US"/>
          </a:p>
        </p:txBody>
      </p:sp>
    </p:spTree>
    <p:extLst>
      <p:ext uri="{BB962C8B-B14F-4D97-AF65-F5344CB8AC3E}">
        <p14:creationId xmlns:p14="http://schemas.microsoft.com/office/powerpoint/2010/main" val="570944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a:prstGeom prst="rect">
            <a:avLst/>
          </a:prstGeom>
        </p:spPr>
        <p:txBody>
          <a:bodyPr lIns="91429" tIns="45714" rIns="91429" bIns="45714"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lIns="91429" tIns="45714" rIns="91429" bIns="45714"/>
          <a:lstStyle/>
          <a:p>
            <a:fld id="{547EE54A-6548-4328-AA37-1ECC521230C8}" type="datetimeFigureOut">
              <a:rPr lang="en-US" smtClean="0"/>
              <a:t>10/18/2016</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lIns="91429" tIns="45714" rIns="91429" bIns="45714"/>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91429" tIns="45714" rIns="91429" bIns="45714"/>
          <a:lstStyle/>
          <a:p>
            <a:fld id="{1132565B-BB1A-4725-A19F-A1288E3463E3}" type="slidenum">
              <a:rPr lang="en-US" smtClean="0"/>
              <a:t>‹#›</a:t>
            </a:fld>
            <a:endParaRPr lang="en-US"/>
          </a:p>
        </p:txBody>
      </p:sp>
    </p:spTree>
    <p:extLst>
      <p:ext uri="{BB962C8B-B14F-4D97-AF65-F5344CB8AC3E}">
        <p14:creationId xmlns:p14="http://schemas.microsoft.com/office/powerpoint/2010/main" val="420594184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13597-93FE-4447-9522-CFB13987AE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62E6DE-A5E5-4838-85B3-F3CC5B3509AD}" type="slidenum">
              <a:rPr lang="en-US" smtClean="0"/>
              <a:t>‹#›</a:t>
            </a:fld>
            <a:endParaRPr lang="en-US"/>
          </a:p>
        </p:txBody>
      </p:sp>
    </p:spTree>
    <p:extLst>
      <p:ext uri="{BB962C8B-B14F-4D97-AF65-F5344CB8AC3E}">
        <p14:creationId xmlns:p14="http://schemas.microsoft.com/office/powerpoint/2010/main" val="1454324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1"/>
            <a:ext cx="3008313" cy="1162050"/>
          </a:xfrm>
          <a:prstGeom prst="rect">
            <a:avLst/>
          </a:prstGeom>
        </p:spPr>
        <p:txBody>
          <a:bodyPr lIns="91429" tIns="45714" rIns="91429" bIns="45714"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lIns="91429" tIns="45714" rIns="91429" bIns="45714"/>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1"/>
            <a:ext cx="3008313" cy="4691063"/>
          </a:xfrm>
          <a:prstGeom prst="rect">
            <a:avLst/>
          </a:prstGeom>
        </p:spPr>
        <p:txBody>
          <a:bodyPr lIns="91429" tIns="45714" rIns="91429" bIns="45714"/>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13597-93FE-4447-9522-CFB13987AE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62E6DE-A5E5-4838-85B3-F3CC5B3509AD}" type="slidenum">
              <a:rPr lang="en-US" smtClean="0"/>
              <a:t>‹#›</a:t>
            </a:fld>
            <a:endParaRPr lang="en-US"/>
          </a:p>
        </p:txBody>
      </p:sp>
    </p:spTree>
    <p:extLst>
      <p:ext uri="{BB962C8B-B14F-4D97-AF65-F5344CB8AC3E}">
        <p14:creationId xmlns:p14="http://schemas.microsoft.com/office/powerpoint/2010/main" val="624996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9" tIns="45714" rIns="91429" bIns="45714"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29" tIns="45714" rIns="91429" bIns="45714"/>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29" tIns="45714" rIns="91429" bIns="45714"/>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13597-93FE-4447-9522-CFB13987AE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62E6DE-A5E5-4838-85B3-F3CC5B3509AD}" type="slidenum">
              <a:rPr lang="en-US" smtClean="0"/>
              <a:t>‹#›</a:t>
            </a:fld>
            <a:endParaRPr lang="en-US"/>
          </a:p>
        </p:txBody>
      </p:sp>
    </p:spTree>
    <p:extLst>
      <p:ext uri="{BB962C8B-B14F-4D97-AF65-F5344CB8AC3E}">
        <p14:creationId xmlns:p14="http://schemas.microsoft.com/office/powerpoint/2010/main" val="1632791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4" rIns="91429" bIns="45714"/>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lIns="91429" tIns="45714" rIns="91429"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13597-93FE-4447-9522-CFB13987AE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2E6DE-A5E5-4838-85B3-F3CC5B3509AD}" type="slidenum">
              <a:rPr lang="en-US" smtClean="0"/>
              <a:t>‹#›</a:t>
            </a:fld>
            <a:endParaRPr lang="en-US"/>
          </a:p>
        </p:txBody>
      </p:sp>
    </p:spTree>
    <p:extLst>
      <p:ext uri="{BB962C8B-B14F-4D97-AF65-F5344CB8AC3E}">
        <p14:creationId xmlns:p14="http://schemas.microsoft.com/office/powerpoint/2010/main" val="3630973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lIns="91429" tIns="45714" rIns="91429" bIns="45714"/>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lIns="91429" tIns="45714" rIns="91429"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13597-93FE-4447-9522-CFB13987AE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2E6DE-A5E5-4838-85B3-F3CC5B3509AD}" type="slidenum">
              <a:rPr lang="en-US" smtClean="0"/>
              <a:t>‹#›</a:t>
            </a:fld>
            <a:endParaRPr lang="en-US"/>
          </a:p>
        </p:txBody>
      </p:sp>
    </p:spTree>
    <p:extLst>
      <p:ext uri="{BB962C8B-B14F-4D97-AF65-F5344CB8AC3E}">
        <p14:creationId xmlns:p14="http://schemas.microsoft.com/office/powerpoint/2010/main" val="258094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4" rIns="91429" bIns="45714"/>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lIns="91429" tIns="45714" rIns="91429" bIns="45714"/>
          <a:lstStyle/>
          <a:p>
            <a:fld id="{547EE54A-6548-4328-AA37-1ECC521230C8}" type="datetimeFigureOut">
              <a:rPr lang="en-US" smtClean="0"/>
              <a:t>10/18/2016</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lIns="91429" tIns="45714" rIns="91429" bIns="45714"/>
          <a:lstStyle/>
          <a:p>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lIns="91429" tIns="45714" rIns="91429" bIns="45714"/>
          <a:lstStyle/>
          <a:p>
            <a:fld id="{1132565B-BB1A-4725-A19F-A1288E3463E3}" type="slidenum">
              <a:rPr lang="en-US" smtClean="0"/>
              <a:t>‹#›</a:t>
            </a:fld>
            <a:endParaRPr lang="en-US"/>
          </a:p>
        </p:txBody>
      </p:sp>
    </p:spTree>
    <p:extLst>
      <p:ext uri="{BB962C8B-B14F-4D97-AF65-F5344CB8AC3E}">
        <p14:creationId xmlns:p14="http://schemas.microsoft.com/office/powerpoint/2010/main" val="10760012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4" rIns="91429" bIns="45714"/>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lIns="91429" tIns="45714" rIns="91429" bIns="45714"/>
          <a:lstStyle/>
          <a:p>
            <a:fld id="{547EE54A-6548-4328-AA37-1ECC521230C8}" type="datetimeFigureOut">
              <a:rPr lang="en-US" smtClean="0"/>
              <a:t>10/18/2016</a:t>
            </a:fld>
            <a:endParaRPr lang="en-US"/>
          </a:p>
        </p:txBody>
      </p:sp>
      <p:sp>
        <p:nvSpPr>
          <p:cNvPr id="8" name="Footer Placeholder 7"/>
          <p:cNvSpPr>
            <a:spLocks noGrp="1"/>
          </p:cNvSpPr>
          <p:nvPr>
            <p:ph type="ftr" sz="quarter" idx="11"/>
          </p:nvPr>
        </p:nvSpPr>
        <p:spPr>
          <a:xfrm>
            <a:off x="3124200" y="6356352"/>
            <a:ext cx="2895600" cy="365125"/>
          </a:xfrm>
          <a:prstGeom prst="rect">
            <a:avLst/>
          </a:prstGeom>
        </p:spPr>
        <p:txBody>
          <a:bodyPr lIns="91429" tIns="45714" rIns="91429" bIns="45714"/>
          <a:lstStyle/>
          <a:p>
            <a:endParaRPr lang="en-US"/>
          </a:p>
        </p:txBody>
      </p:sp>
      <p:sp>
        <p:nvSpPr>
          <p:cNvPr id="9" name="Slide Number Placeholder 8"/>
          <p:cNvSpPr>
            <a:spLocks noGrp="1"/>
          </p:cNvSpPr>
          <p:nvPr>
            <p:ph type="sldNum" sz="quarter" idx="12"/>
          </p:nvPr>
        </p:nvSpPr>
        <p:spPr>
          <a:xfrm>
            <a:off x="6553200" y="6356352"/>
            <a:ext cx="2133600" cy="365125"/>
          </a:xfrm>
          <a:prstGeom prst="rect">
            <a:avLst/>
          </a:prstGeom>
        </p:spPr>
        <p:txBody>
          <a:bodyPr lIns="91429" tIns="45714" rIns="91429" bIns="45714"/>
          <a:lstStyle/>
          <a:p>
            <a:fld id="{1132565B-BB1A-4725-A19F-A1288E3463E3}" type="slidenum">
              <a:rPr lang="en-US" smtClean="0"/>
              <a:t>‹#›</a:t>
            </a:fld>
            <a:endParaRPr lang="en-US"/>
          </a:p>
        </p:txBody>
      </p:sp>
    </p:spTree>
    <p:extLst>
      <p:ext uri="{BB962C8B-B14F-4D97-AF65-F5344CB8AC3E}">
        <p14:creationId xmlns:p14="http://schemas.microsoft.com/office/powerpoint/2010/main" val="202249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4" rIns="91429" bIns="45714"/>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lIns="91429" tIns="45714" rIns="91429" bIns="45714"/>
          <a:lstStyle/>
          <a:p>
            <a:fld id="{547EE54A-6548-4328-AA37-1ECC521230C8}" type="datetimeFigureOut">
              <a:rPr lang="en-US" smtClean="0"/>
              <a:t>10/18/2016</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lIns="91429" tIns="45714" rIns="91429" bIns="45714"/>
          <a:lstStyle/>
          <a:p>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lIns="91429" tIns="45714" rIns="91429" bIns="45714"/>
          <a:lstStyle/>
          <a:p>
            <a:fld id="{1132565B-BB1A-4725-A19F-A1288E3463E3}" type="slidenum">
              <a:rPr lang="en-US" smtClean="0"/>
              <a:t>‹#›</a:t>
            </a:fld>
            <a:endParaRPr lang="en-US"/>
          </a:p>
        </p:txBody>
      </p:sp>
    </p:spTree>
    <p:extLst>
      <p:ext uri="{BB962C8B-B14F-4D97-AF65-F5344CB8AC3E}">
        <p14:creationId xmlns:p14="http://schemas.microsoft.com/office/powerpoint/2010/main" val="315336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lIns="91429" tIns="45714" rIns="91429" bIns="45714"/>
          <a:lstStyle/>
          <a:p>
            <a:fld id="{547EE54A-6548-4328-AA37-1ECC521230C8}" type="datetimeFigureOut">
              <a:rPr lang="en-US" smtClean="0"/>
              <a:t>10/18/2016</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lIns="91429" tIns="45714" rIns="91429" bIns="45714"/>
          <a:lstStyle/>
          <a:p>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lIns="91429" tIns="45714" rIns="91429" bIns="45714"/>
          <a:lstStyle/>
          <a:p>
            <a:fld id="{1132565B-BB1A-4725-A19F-A1288E3463E3}" type="slidenum">
              <a:rPr lang="en-US" smtClean="0"/>
              <a:t>‹#›</a:t>
            </a:fld>
            <a:endParaRPr lang="en-US"/>
          </a:p>
        </p:txBody>
      </p:sp>
    </p:spTree>
    <p:extLst>
      <p:ext uri="{BB962C8B-B14F-4D97-AF65-F5344CB8AC3E}">
        <p14:creationId xmlns:p14="http://schemas.microsoft.com/office/powerpoint/2010/main" val="2674928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1"/>
            <a:ext cx="3008313" cy="1162050"/>
          </a:xfrm>
          <a:prstGeom prst="rect">
            <a:avLst/>
          </a:prstGeom>
        </p:spPr>
        <p:txBody>
          <a:bodyPr lIns="91429" tIns="45714" rIns="91429" bIns="45714"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lIns="91429" tIns="45714" rIns="91429" bIns="45714"/>
          <a:lstStyle/>
          <a:p>
            <a:fld id="{547EE54A-6548-4328-AA37-1ECC521230C8}" type="datetimeFigureOut">
              <a:rPr lang="en-US" smtClean="0"/>
              <a:t>10/18/2016</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lIns="91429" tIns="45714" rIns="91429" bIns="45714"/>
          <a:lstStyle/>
          <a:p>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lIns="91429" tIns="45714" rIns="91429" bIns="45714"/>
          <a:lstStyle/>
          <a:p>
            <a:fld id="{1132565B-BB1A-4725-A19F-A1288E3463E3}" type="slidenum">
              <a:rPr lang="en-US" smtClean="0"/>
              <a:t>‹#›</a:t>
            </a:fld>
            <a:endParaRPr lang="en-US"/>
          </a:p>
        </p:txBody>
      </p:sp>
    </p:spTree>
    <p:extLst>
      <p:ext uri="{BB962C8B-B14F-4D97-AF65-F5344CB8AC3E}">
        <p14:creationId xmlns:p14="http://schemas.microsoft.com/office/powerpoint/2010/main" val="166707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9" tIns="45714" rIns="91429" bIns="45714"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lIns="91429" tIns="45714" rIns="91429" bIns="45714"/>
          <a:lstStyle/>
          <a:p>
            <a:fld id="{547EE54A-6548-4328-AA37-1ECC521230C8}" type="datetimeFigureOut">
              <a:rPr lang="en-US" smtClean="0"/>
              <a:t>10/18/2016</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lIns="91429" tIns="45714" rIns="91429" bIns="45714"/>
          <a:lstStyle/>
          <a:p>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lIns="91429" tIns="45714" rIns="91429" bIns="45714"/>
          <a:lstStyle/>
          <a:p>
            <a:fld id="{1132565B-BB1A-4725-A19F-A1288E3463E3}" type="slidenum">
              <a:rPr lang="en-US" smtClean="0"/>
              <a:t>‹#›</a:t>
            </a:fld>
            <a:endParaRPr lang="en-US"/>
          </a:p>
        </p:txBody>
      </p:sp>
    </p:spTree>
    <p:extLst>
      <p:ext uri="{BB962C8B-B14F-4D97-AF65-F5344CB8AC3E}">
        <p14:creationId xmlns:p14="http://schemas.microsoft.com/office/powerpoint/2010/main" val="2889091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228600"/>
            <a:ext cx="8610600" cy="6324600"/>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468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6" name="Line 12"/>
          <p:cNvSpPr>
            <a:spLocks noChangeShapeType="1"/>
          </p:cNvSpPr>
          <p:nvPr/>
        </p:nvSpPr>
        <p:spPr bwMode="auto">
          <a:xfrm>
            <a:off x="381000" y="1193800"/>
            <a:ext cx="8382000" cy="0"/>
          </a:xfrm>
          <a:prstGeom prst="line">
            <a:avLst/>
          </a:prstGeom>
          <a:noFill/>
          <a:ln w="57150">
            <a:solidFill>
              <a:srgbClr val="000066"/>
            </a:solidFill>
            <a:round/>
            <a:headEnd/>
            <a:tailEnd/>
          </a:ln>
          <a:effectLst/>
        </p:spPr>
        <p:txBody>
          <a:bodyPr wrap="none" lIns="91429" tIns="45714" rIns="91429" bIns="45714" anchor="ctr"/>
          <a:lstStyle/>
          <a:p>
            <a:pPr fontAlgn="base">
              <a:spcBef>
                <a:spcPct val="0"/>
              </a:spcBef>
              <a:spcAft>
                <a:spcPct val="0"/>
              </a:spcAft>
              <a:defRPr/>
            </a:pPr>
            <a:endParaRPr lang="en-US" dirty="0">
              <a:solidFill>
                <a:srgbClr val="000000"/>
              </a:solidFill>
              <a:cs typeface="Arial" charset="0"/>
            </a:endParaRPr>
          </a:p>
        </p:txBody>
      </p:sp>
      <p:sp>
        <p:nvSpPr>
          <p:cNvPr id="1028" name="Rectangle 3"/>
          <p:cNvSpPr>
            <a:spLocks noGrp="1" noChangeArrowheads="1"/>
          </p:cNvSpPr>
          <p:nvPr>
            <p:ph type="body" idx="1"/>
          </p:nvPr>
        </p:nvSpPr>
        <p:spPr bwMode="auto">
          <a:xfrm>
            <a:off x="374650" y="1325564"/>
            <a:ext cx="8483600" cy="4943476"/>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 Fifth Level</a:t>
            </a:r>
          </a:p>
        </p:txBody>
      </p:sp>
      <p:sp>
        <p:nvSpPr>
          <p:cNvPr id="1029" name="Rectangle 2"/>
          <p:cNvSpPr>
            <a:spLocks noGrp="1" noChangeArrowheads="1"/>
          </p:cNvSpPr>
          <p:nvPr>
            <p:ph type="title"/>
          </p:nvPr>
        </p:nvSpPr>
        <p:spPr bwMode="auto">
          <a:xfrm>
            <a:off x="1571628" y="26988"/>
            <a:ext cx="6181725"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smtClean="0"/>
              <a:t>CLICK TO EDIT MASTER TITLE STYLE</a:t>
            </a:r>
          </a:p>
        </p:txBody>
      </p:sp>
      <p:sp>
        <p:nvSpPr>
          <p:cNvPr id="1034" name="Line 10"/>
          <p:cNvSpPr>
            <a:spLocks noChangeShapeType="1"/>
          </p:cNvSpPr>
          <p:nvPr/>
        </p:nvSpPr>
        <p:spPr bwMode="auto">
          <a:xfrm>
            <a:off x="381000" y="6514546"/>
            <a:ext cx="8382000" cy="0"/>
          </a:xfrm>
          <a:prstGeom prst="line">
            <a:avLst/>
          </a:prstGeom>
          <a:noFill/>
          <a:ln w="57150">
            <a:solidFill>
              <a:srgbClr val="000066"/>
            </a:solidFill>
            <a:round/>
            <a:headEnd/>
            <a:tailEnd/>
          </a:ln>
          <a:effectLst/>
        </p:spPr>
        <p:txBody>
          <a:bodyPr wrap="none" lIns="91429" tIns="45714" rIns="91429" bIns="45714" anchor="ctr"/>
          <a:lstStyle/>
          <a:p>
            <a:pPr fontAlgn="base">
              <a:spcBef>
                <a:spcPct val="0"/>
              </a:spcBef>
              <a:spcAft>
                <a:spcPct val="0"/>
              </a:spcAft>
              <a:defRPr/>
            </a:pPr>
            <a:endParaRPr lang="en-US" dirty="0">
              <a:solidFill>
                <a:srgbClr val="000000"/>
              </a:solidFill>
              <a:cs typeface="Arial" charset="0"/>
            </a:endParaRPr>
          </a:p>
        </p:txBody>
      </p:sp>
      <p:sp>
        <p:nvSpPr>
          <p:cNvPr id="1030" name="Rectangle 6"/>
          <p:cNvSpPr>
            <a:spLocks noGrp="1" noChangeArrowheads="1"/>
          </p:cNvSpPr>
          <p:nvPr>
            <p:ph type="sldNum" sz="quarter" idx="4"/>
          </p:nvPr>
        </p:nvSpPr>
        <p:spPr bwMode="auto">
          <a:xfrm>
            <a:off x="8686800" y="6551614"/>
            <a:ext cx="457200" cy="306388"/>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1" hangingPunct="1">
              <a:lnSpc>
                <a:spcPct val="100000"/>
              </a:lnSpc>
              <a:spcBef>
                <a:spcPct val="0"/>
              </a:spcBef>
              <a:buClrTx/>
              <a:buSzTx/>
              <a:buFontTx/>
              <a:buNone/>
              <a:defRPr sz="1400" b="0">
                <a:solidFill>
                  <a:schemeClr val="tx1"/>
                </a:solidFill>
                <a:latin typeface="Arial" pitchFamily="34" charset="0"/>
                <a:cs typeface="+mn-cs"/>
              </a:defRPr>
            </a:lvl1pPr>
          </a:lstStyle>
          <a:p>
            <a:pPr fontAlgn="base">
              <a:spcAft>
                <a:spcPct val="0"/>
              </a:spcAft>
              <a:defRPr/>
            </a:pPr>
            <a:fld id="{6223550E-9327-48BB-8E3B-D3C6F1072982}" type="slidenum">
              <a:rPr lang="en-US">
                <a:solidFill>
                  <a:srgbClr val="000000"/>
                </a:solidFill>
              </a:rPr>
              <a:pPr fontAlgn="base">
                <a:spcAft>
                  <a:spcPct val="0"/>
                </a:spcAft>
                <a:defRPr/>
              </a:pPr>
              <a:t>‹#›</a:t>
            </a:fld>
            <a:endParaRPr lang="en-US" dirty="0">
              <a:solidFill>
                <a:srgbClr val="000000"/>
              </a:solidFill>
            </a:endParaRPr>
          </a:p>
        </p:txBody>
      </p:sp>
      <p:sp>
        <p:nvSpPr>
          <p:cNvPr id="11" name="TextBox 10"/>
          <p:cNvSpPr txBox="1"/>
          <p:nvPr/>
        </p:nvSpPr>
        <p:spPr>
          <a:xfrm>
            <a:off x="1282148" y="6488668"/>
            <a:ext cx="6579704" cy="369332"/>
          </a:xfrm>
          <a:prstGeom prst="rect">
            <a:avLst/>
          </a:prstGeom>
          <a:noFill/>
        </p:spPr>
        <p:txBody>
          <a:bodyPr wrap="square" lIns="91429" tIns="45714" rIns="91429" bIns="45714" rtlCol="0">
            <a:spAutoFit/>
          </a:bodyPr>
          <a:lstStyle/>
          <a:p>
            <a:pPr algn="ctr" fontAlgn="base">
              <a:spcBef>
                <a:spcPct val="0"/>
              </a:spcBef>
              <a:spcAft>
                <a:spcPct val="0"/>
              </a:spcAft>
            </a:pPr>
            <a:r>
              <a:rPr lang="en-US" i="1" dirty="0">
                <a:solidFill>
                  <a:srgbClr val="000066"/>
                </a:solidFill>
                <a:latin typeface="Times New Roman" pitchFamily="18" charset="0"/>
                <a:cs typeface="Times New Roman" pitchFamily="18" charset="0"/>
              </a:rPr>
              <a:t>“Depend on Us!”</a:t>
            </a:r>
          </a:p>
        </p:txBody>
      </p:sp>
      <p:pic>
        <p:nvPicPr>
          <p:cNvPr id="13" name="Picture 12" descr="521 AMOW Color Emblem.JPG"/>
          <p:cNvPicPr>
            <a:picLocks noChangeAspect="1"/>
          </p:cNvPicPr>
          <p:nvPr/>
        </p:nvPicPr>
        <p:blipFill>
          <a:blip r:embed="rId14" cstate="print"/>
          <a:stretch>
            <a:fillRect/>
          </a:stretch>
        </p:blipFill>
        <p:spPr>
          <a:xfrm>
            <a:off x="8153401" y="152400"/>
            <a:ext cx="926308" cy="914400"/>
          </a:xfrm>
          <a:prstGeom prst="rect">
            <a:avLst/>
          </a:prstGeom>
        </p:spPr>
      </p:pic>
      <p:pic>
        <p:nvPicPr>
          <p:cNvPr id="17" name="Picture 16" descr="AFG-080320-225.jpg"/>
          <p:cNvPicPr>
            <a:picLocks noChangeAspect="1"/>
          </p:cNvPicPr>
          <p:nvPr/>
        </p:nvPicPr>
        <p:blipFill>
          <a:blip r:embed="rId15" cstate="print"/>
          <a:stretch>
            <a:fillRect/>
          </a:stretch>
        </p:blipFill>
        <p:spPr>
          <a:xfrm>
            <a:off x="26773" y="152400"/>
            <a:ext cx="929898" cy="914400"/>
          </a:xfrm>
          <a:prstGeom prst="rect">
            <a:avLst/>
          </a:prstGeom>
        </p:spPr>
      </p:pic>
    </p:spTree>
    <p:extLst>
      <p:ext uri="{BB962C8B-B14F-4D97-AF65-F5344CB8AC3E}">
        <p14:creationId xmlns:p14="http://schemas.microsoft.com/office/powerpoint/2010/main" val="15539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2600" b="1">
          <a:solidFill>
            <a:srgbClr val="000066"/>
          </a:solidFill>
          <a:latin typeface="+mj-lt"/>
          <a:ea typeface="+mj-ea"/>
          <a:cs typeface="+mj-cs"/>
        </a:defRPr>
      </a:lvl1pPr>
      <a:lvl2pPr algn="ctr" rtl="0" eaLnBrk="0" fontAlgn="base" hangingPunct="0">
        <a:spcBef>
          <a:spcPct val="0"/>
        </a:spcBef>
        <a:spcAft>
          <a:spcPct val="0"/>
        </a:spcAft>
        <a:defRPr sz="2600" b="1">
          <a:solidFill>
            <a:srgbClr val="000066"/>
          </a:solidFill>
          <a:latin typeface="Arial" charset="0"/>
        </a:defRPr>
      </a:lvl2pPr>
      <a:lvl3pPr algn="ctr" rtl="0" eaLnBrk="0" fontAlgn="base" hangingPunct="0">
        <a:spcBef>
          <a:spcPct val="0"/>
        </a:spcBef>
        <a:spcAft>
          <a:spcPct val="0"/>
        </a:spcAft>
        <a:defRPr sz="2600" b="1">
          <a:solidFill>
            <a:srgbClr val="000066"/>
          </a:solidFill>
          <a:latin typeface="Arial" charset="0"/>
        </a:defRPr>
      </a:lvl3pPr>
      <a:lvl4pPr algn="ctr" rtl="0" eaLnBrk="0" fontAlgn="base" hangingPunct="0">
        <a:spcBef>
          <a:spcPct val="0"/>
        </a:spcBef>
        <a:spcAft>
          <a:spcPct val="0"/>
        </a:spcAft>
        <a:defRPr sz="2600" b="1">
          <a:solidFill>
            <a:srgbClr val="000066"/>
          </a:solidFill>
          <a:latin typeface="Arial" charset="0"/>
        </a:defRPr>
      </a:lvl4pPr>
      <a:lvl5pPr algn="ctr" rtl="0" eaLnBrk="0" fontAlgn="base" hangingPunct="0">
        <a:spcBef>
          <a:spcPct val="0"/>
        </a:spcBef>
        <a:spcAft>
          <a:spcPct val="0"/>
        </a:spcAft>
        <a:defRPr sz="2600" b="1">
          <a:solidFill>
            <a:srgbClr val="000066"/>
          </a:solidFill>
          <a:latin typeface="Arial" charset="0"/>
        </a:defRPr>
      </a:lvl5pPr>
      <a:lvl6pPr marL="457146" algn="ctr" rtl="0" fontAlgn="base">
        <a:spcBef>
          <a:spcPct val="0"/>
        </a:spcBef>
        <a:spcAft>
          <a:spcPct val="0"/>
        </a:spcAft>
        <a:defRPr sz="3200" b="1">
          <a:solidFill>
            <a:srgbClr val="000066"/>
          </a:solidFill>
          <a:latin typeface="Arial" charset="0"/>
        </a:defRPr>
      </a:lvl6pPr>
      <a:lvl7pPr marL="914293" algn="ctr" rtl="0" fontAlgn="base">
        <a:spcBef>
          <a:spcPct val="0"/>
        </a:spcBef>
        <a:spcAft>
          <a:spcPct val="0"/>
        </a:spcAft>
        <a:defRPr sz="3200" b="1">
          <a:solidFill>
            <a:srgbClr val="000066"/>
          </a:solidFill>
          <a:latin typeface="Arial" charset="0"/>
        </a:defRPr>
      </a:lvl7pPr>
      <a:lvl8pPr marL="1371440" algn="ctr" rtl="0" fontAlgn="base">
        <a:spcBef>
          <a:spcPct val="0"/>
        </a:spcBef>
        <a:spcAft>
          <a:spcPct val="0"/>
        </a:spcAft>
        <a:defRPr sz="3200" b="1">
          <a:solidFill>
            <a:srgbClr val="000066"/>
          </a:solidFill>
          <a:latin typeface="Arial" charset="0"/>
        </a:defRPr>
      </a:lvl8pPr>
      <a:lvl9pPr marL="1828586" algn="ctr" rtl="0" fontAlgn="base">
        <a:spcBef>
          <a:spcPct val="0"/>
        </a:spcBef>
        <a:spcAft>
          <a:spcPct val="0"/>
        </a:spcAft>
        <a:defRPr sz="3200" b="1">
          <a:solidFill>
            <a:srgbClr val="000066"/>
          </a:solidFill>
          <a:latin typeface="Arial" charset="0"/>
        </a:defRPr>
      </a:lvl9pPr>
    </p:titleStyle>
    <p:bodyStyle>
      <a:lvl1pPr marL="285717" indent="-285717" algn="l" rtl="0" eaLnBrk="0" fontAlgn="base" hangingPunct="0">
        <a:spcBef>
          <a:spcPct val="20000"/>
        </a:spcBef>
        <a:spcAft>
          <a:spcPct val="0"/>
        </a:spcAft>
        <a:buClr>
          <a:srgbClr val="000066"/>
        </a:buClr>
        <a:buSzPct val="80000"/>
        <a:buFont typeface="Wingdings" pitchFamily="2" charset="2"/>
        <a:buChar char="n"/>
        <a:defRPr sz="2000" b="1">
          <a:solidFill>
            <a:srgbClr val="000066"/>
          </a:solidFill>
          <a:latin typeface="+mn-lt"/>
          <a:ea typeface="+mn-ea"/>
          <a:cs typeface="+mn-cs"/>
        </a:defRPr>
      </a:lvl1pPr>
      <a:lvl2pPr marL="688894" indent="-282542" algn="l" rtl="0" eaLnBrk="0" fontAlgn="base" hangingPunct="0">
        <a:spcBef>
          <a:spcPct val="20000"/>
        </a:spcBef>
        <a:spcAft>
          <a:spcPct val="0"/>
        </a:spcAft>
        <a:buClr>
          <a:srgbClr val="000066"/>
        </a:buClr>
        <a:buSzPct val="135000"/>
        <a:buChar char="•"/>
        <a:defRPr b="1">
          <a:solidFill>
            <a:srgbClr val="000066"/>
          </a:solidFill>
          <a:latin typeface="+mn-lt"/>
        </a:defRPr>
      </a:lvl2pPr>
      <a:lvl3pPr marL="1026993" indent="-223812" algn="l" rtl="0" eaLnBrk="0" fontAlgn="base" hangingPunct="0">
        <a:spcBef>
          <a:spcPct val="20000"/>
        </a:spcBef>
        <a:spcAft>
          <a:spcPct val="0"/>
        </a:spcAft>
        <a:buClr>
          <a:srgbClr val="000066"/>
        </a:buClr>
        <a:buSzPct val="85000"/>
        <a:buFont typeface="Wingdings" pitchFamily="2" charset="2"/>
        <a:buChar char="w"/>
        <a:defRPr sz="1600" b="1">
          <a:solidFill>
            <a:srgbClr val="000066"/>
          </a:solidFill>
          <a:latin typeface="+mn-lt"/>
        </a:defRPr>
      </a:lvl3pPr>
      <a:lvl4pPr marL="1371440" indent="-228573" algn="l" rtl="0" eaLnBrk="0" fontAlgn="base" hangingPunct="0">
        <a:spcBef>
          <a:spcPct val="20000"/>
        </a:spcBef>
        <a:spcAft>
          <a:spcPct val="0"/>
        </a:spcAft>
        <a:buClr>
          <a:srgbClr val="000066"/>
        </a:buClr>
        <a:buSzPct val="55000"/>
        <a:buFont typeface="Wingdings" pitchFamily="2" charset="2"/>
        <a:buChar char="n"/>
        <a:defRPr sz="1600" b="1">
          <a:solidFill>
            <a:srgbClr val="000066"/>
          </a:solidFill>
          <a:latin typeface="+mn-lt"/>
        </a:defRPr>
      </a:lvl4pPr>
      <a:lvl5pPr marL="1714300" indent="-228573" algn="l" rtl="0" eaLnBrk="0" fontAlgn="base" hangingPunct="0">
        <a:spcBef>
          <a:spcPct val="20000"/>
        </a:spcBef>
        <a:spcAft>
          <a:spcPct val="0"/>
        </a:spcAft>
        <a:buClr>
          <a:srgbClr val="000066"/>
        </a:buClr>
        <a:buSzPct val="135000"/>
        <a:buChar char="•"/>
        <a:defRPr sz="1600" b="1">
          <a:solidFill>
            <a:srgbClr val="000066"/>
          </a:solidFill>
          <a:latin typeface="+mn-lt"/>
        </a:defRPr>
      </a:lvl5pPr>
      <a:lvl6pPr marL="2171446" indent="-228573" algn="l" rtl="0" eaLnBrk="0" fontAlgn="base" hangingPunct="0">
        <a:spcBef>
          <a:spcPct val="20000"/>
        </a:spcBef>
        <a:spcAft>
          <a:spcPct val="0"/>
        </a:spcAft>
        <a:buClr>
          <a:srgbClr val="000066"/>
        </a:buClr>
        <a:buSzPct val="135000"/>
        <a:buChar char="•"/>
        <a:defRPr sz="2000" b="1">
          <a:solidFill>
            <a:srgbClr val="000066"/>
          </a:solidFill>
          <a:latin typeface="+mn-lt"/>
        </a:defRPr>
      </a:lvl6pPr>
      <a:lvl7pPr marL="2628592" indent="-228573" algn="l" rtl="0" eaLnBrk="0" fontAlgn="base" hangingPunct="0">
        <a:spcBef>
          <a:spcPct val="20000"/>
        </a:spcBef>
        <a:spcAft>
          <a:spcPct val="0"/>
        </a:spcAft>
        <a:buClr>
          <a:srgbClr val="000066"/>
        </a:buClr>
        <a:buSzPct val="135000"/>
        <a:buChar char="•"/>
        <a:defRPr sz="2000" b="1">
          <a:solidFill>
            <a:srgbClr val="000066"/>
          </a:solidFill>
          <a:latin typeface="+mn-lt"/>
        </a:defRPr>
      </a:lvl7pPr>
      <a:lvl8pPr marL="3085740" indent="-228573" algn="l" rtl="0" eaLnBrk="0" fontAlgn="base" hangingPunct="0">
        <a:spcBef>
          <a:spcPct val="20000"/>
        </a:spcBef>
        <a:spcAft>
          <a:spcPct val="0"/>
        </a:spcAft>
        <a:buClr>
          <a:srgbClr val="000066"/>
        </a:buClr>
        <a:buSzPct val="135000"/>
        <a:buChar char="•"/>
        <a:defRPr sz="2000" b="1">
          <a:solidFill>
            <a:srgbClr val="000066"/>
          </a:solidFill>
          <a:latin typeface="+mn-lt"/>
        </a:defRPr>
      </a:lvl8pPr>
      <a:lvl9pPr marL="3542886" indent="-228573" algn="l" rtl="0" eaLnBrk="0" fontAlgn="base" hangingPunct="0">
        <a:spcBef>
          <a:spcPct val="20000"/>
        </a:spcBef>
        <a:spcAft>
          <a:spcPct val="0"/>
        </a:spcAft>
        <a:buClr>
          <a:srgbClr val="000066"/>
        </a:buClr>
        <a:buSzPct val="135000"/>
        <a:buChar char="•"/>
        <a:defRPr sz="2000" b="1">
          <a:solidFill>
            <a:srgbClr val="000066"/>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2"/>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51513597-93FE-4447-9522-CFB13987AE2D}" type="datetimeFigureOut">
              <a:rPr lang="en-US" smtClean="0"/>
              <a:t>10/18/2016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EA62E6DE-A5E5-4838-85B3-F3CC5B3509AD}" type="slidenum">
              <a:rPr lang="en-US" smtClean="0"/>
              <a:t>‹#›</a:t>
            </a:fld>
            <a:endParaRPr lang="en-US"/>
          </a:p>
        </p:txBody>
      </p:sp>
    </p:spTree>
    <p:extLst>
      <p:ext uri="{BB962C8B-B14F-4D97-AF65-F5344CB8AC3E}">
        <p14:creationId xmlns:p14="http://schemas.microsoft.com/office/powerpoint/2010/main" val="14884588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ice.usafe.af.mil/sites/521AMOW/default.aspx" TargetMode="External"/><Relationship Id="rId7" Type="http://schemas.openxmlformats.org/officeDocument/2006/relationships/image" Target="../media/image15.png"/><Relationship Id="rId2" Type="http://schemas.openxmlformats.org/officeDocument/2006/relationships/image" Target="../media/image12.gif"/><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facebook.com/521amow" TargetMode="Externa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19.png"/><Relationship Id="rId21" Type="http://schemas.openxmlformats.org/officeDocument/2006/relationships/image" Target="../media/image36.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6.png"/><Relationship Id="rId25" Type="http://schemas.openxmlformats.org/officeDocument/2006/relationships/image" Target="../media/image40.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39.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image" Target="../media/image26.png"/><Relationship Id="rId19" Type="http://schemas.openxmlformats.org/officeDocument/2006/relationships/image" Target="../media/image34.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7.png"/><Relationship Id="rId27"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4" name="TextBox 23"/>
          <p:cNvSpPr txBox="1"/>
          <p:nvPr/>
        </p:nvSpPr>
        <p:spPr>
          <a:xfrm>
            <a:off x="6129670" y="0"/>
            <a:ext cx="3014330" cy="6878794"/>
          </a:xfrm>
          <a:prstGeom prst="rect">
            <a:avLst/>
          </a:prstGeom>
          <a:pattFill prst="dkDnDiag">
            <a:fgClr>
              <a:schemeClr val="tx2">
                <a:lumMod val="40000"/>
                <a:lumOff val="60000"/>
              </a:schemeClr>
            </a:fgClr>
            <a:bgClr>
              <a:schemeClr val="bg1">
                <a:lumMod val="95000"/>
              </a:schemeClr>
            </a:bgClr>
          </a:pattFill>
          <a:ln>
            <a:solidFill>
              <a:schemeClr val="accent1">
                <a:lumMod val="20000"/>
                <a:lumOff val="80000"/>
              </a:schemeClr>
            </a:solidFill>
          </a:ln>
          <a:effectLst/>
          <a:scene3d>
            <a:camera prst="orthographicFront"/>
            <a:lightRig rig="morning" dir="tl"/>
          </a:scene3d>
          <a:sp3d prstMaterial="dkEdge">
            <a:bevelT w="139700" prst="cross"/>
          </a:sp3d>
        </p:spPr>
        <p:txBody>
          <a:bodyPr wrap="square" lIns="91429" tIns="45714" rIns="91429" bIns="45714"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endPar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endPar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Times New Roman" panose="02020603050405020304" pitchFamily="18" charset="0"/>
                <a:cs typeface="Times New Roman" panose="02020603050405020304" pitchFamily="18" charset="0"/>
              </a:rPr>
              <a:t>521st </a:t>
            </a:r>
            <a:endPar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Times New Roman" panose="02020603050405020304" pitchFamily="18" charset="0"/>
                <a:cs typeface="Times New Roman" panose="02020603050405020304" pitchFamily="18" charset="0"/>
              </a:rPr>
              <a:t>Air Mobility Operations Wing</a:t>
            </a:r>
          </a:p>
          <a:p>
            <a:pPr algn="ctr"/>
            <a:endPar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endParaRPr lang="en-US" sz="11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endPar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marL="285717" indent="-285717">
              <a:buFont typeface="Arial" pitchFamily="34" charset="0"/>
              <a:buChar char="•"/>
            </a:pP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marL="285717" indent="-285717">
              <a:buFont typeface="Arial" pitchFamily="34" charset="0"/>
              <a:buChar char="•"/>
            </a:pPr>
            <a:endPar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marL="285717" indent="-285717">
              <a:buFont typeface="Arial" pitchFamily="34" charset="0"/>
              <a:buChar char="•"/>
            </a:pP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marL="285717" indent="-285717">
              <a:buFont typeface="Arial" pitchFamily="34" charset="0"/>
              <a:buChar char="•"/>
            </a:pPr>
            <a:endPar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askerville Old Face" pitchFamily="18" charset="0"/>
              <a:ea typeface="Verdana" pitchFamily="34" charset="0"/>
              <a:cs typeface="Verdana" pitchFamily="34" charset="0"/>
            </a:endParaRPr>
          </a:p>
          <a:p>
            <a:pPr marL="285717" indent="-285717">
              <a:buFont typeface="Arial" pitchFamily="34" charset="0"/>
              <a:buChar char="•"/>
            </a:pP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askerville Old Face" pitchFamily="18" charset="0"/>
              <a:ea typeface="Verdana" pitchFamily="34" charset="0"/>
              <a:cs typeface="Verdana" pitchFamily="34" charset="0"/>
            </a:endParaRPr>
          </a:p>
          <a:p>
            <a:pPr marL="285717" indent="-285717">
              <a:buFont typeface="Arial" pitchFamily="34" charset="0"/>
              <a:buChar char="•"/>
            </a:pPr>
            <a:endPar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askerville Old Face" pitchFamily="18" charset="0"/>
              <a:ea typeface="Verdana" pitchFamily="34" charset="0"/>
              <a:cs typeface="Verdana" pitchFamily="34" charset="0"/>
            </a:endParaRPr>
          </a:p>
          <a:p>
            <a:pPr marL="285717" indent="-285717">
              <a:buFont typeface="Arial" pitchFamily="34" charset="0"/>
              <a:buChar char="•"/>
            </a:pP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askerville Old Face" pitchFamily="18" charset="0"/>
              <a:ea typeface="Verdana" pitchFamily="34" charset="0"/>
              <a:cs typeface="Verdana" pitchFamily="34" charset="0"/>
            </a:endParaRPr>
          </a:p>
          <a:p>
            <a:pPr marL="285717" indent="-285717">
              <a:buFont typeface="Arial" pitchFamily="34" charset="0"/>
              <a:buChar char="•"/>
            </a:pPr>
            <a:endPar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askerville Old Face" pitchFamily="18" charset="0"/>
              <a:ea typeface="Verdana" pitchFamily="34" charset="0"/>
              <a:cs typeface="Verdana" pitchFamily="34" charset="0"/>
            </a:endParaRPr>
          </a:p>
          <a:p>
            <a:pPr marL="285717" indent="-285717">
              <a:buFont typeface="Arial" pitchFamily="34" charset="0"/>
              <a:buChar char="•"/>
            </a:pP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askerville Old Face" pitchFamily="18" charset="0"/>
              <a:ea typeface="Verdana" pitchFamily="34" charset="0"/>
              <a:cs typeface="Verdana" pitchFamily="34" charset="0"/>
            </a:endParaRPr>
          </a:p>
          <a:p>
            <a:pPr algn="ct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Times New Roman" panose="02020603050405020304" pitchFamily="18" charset="0"/>
                <a:cs typeface="Times New Roman" panose="02020603050405020304" pitchFamily="18" charset="0"/>
              </a:rPr>
              <a:t>Flexibility</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Times New Roman" panose="02020603050405020304" pitchFamily="18" charset="0"/>
                <a:cs typeface="Times New Roman" panose="02020603050405020304" pitchFamily="18" charset="0"/>
              </a:rPr>
              <a:t>, Tenacity, Velocity,</a:t>
            </a:r>
          </a:p>
          <a:p>
            <a:pPr algn="ct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Times New Roman" panose="02020603050405020304" pitchFamily="18" charset="0"/>
                <a:cs typeface="Times New Roman" panose="02020603050405020304" pitchFamily="18" charset="0"/>
              </a:rPr>
              <a:t>…DEPEND ON US</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Times New Roman" panose="02020603050405020304" pitchFamily="18" charset="0"/>
                <a:cs typeface="Times New Roman" panose="02020603050405020304" pitchFamily="18" charset="0"/>
              </a:rPr>
              <a:t>!</a:t>
            </a:r>
          </a:p>
          <a:p>
            <a:pPr algn="ctr"/>
            <a:endPar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endParaRPr lang="en-US" sz="1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endParaRPr lang="en-US" sz="1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endParaRPr lang="en-US" sz="1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776" y="2355043"/>
            <a:ext cx="2360117" cy="2330292"/>
          </a:xfrm>
          <a:prstGeom prst="rect">
            <a:avLst/>
          </a:prstGeom>
        </p:spPr>
      </p:pic>
      <p:sp>
        <p:nvSpPr>
          <p:cNvPr id="2" name="TextBox 1"/>
          <p:cNvSpPr txBox="1"/>
          <p:nvPr/>
        </p:nvSpPr>
        <p:spPr>
          <a:xfrm>
            <a:off x="0" y="-1690"/>
            <a:ext cx="2961118" cy="6863405"/>
          </a:xfrm>
          <a:prstGeom prst="rect">
            <a:avLst/>
          </a:prstGeom>
          <a:pattFill prst="dkDnDiag">
            <a:fgClr>
              <a:schemeClr val="tx2">
                <a:lumMod val="40000"/>
                <a:lumOff val="60000"/>
              </a:schemeClr>
            </a:fgClr>
            <a:bgClr>
              <a:schemeClr val="bg1"/>
            </a:bgClr>
          </a:pattFill>
          <a:ln cap="flat" cmpd="thickThin">
            <a:noFill/>
            <a:round/>
          </a:ln>
          <a:effectLst>
            <a:innerShdw blurRad="63500" dist="50800" dir="13500000">
              <a:prstClr val="black">
                <a:alpha val="50000"/>
              </a:prstClr>
            </a:innerShdw>
          </a:effectLst>
          <a:scene3d>
            <a:camera prst="orthographicFront"/>
            <a:lightRig rig="morning" dir="t"/>
          </a:scene3d>
          <a:sp3d extrusionH="76200" prstMaterial="dkEdge">
            <a:bevelT w="139700" prst="cross"/>
            <a:extrusionClr>
              <a:srgbClr val="FFFF00"/>
            </a:extrusionClr>
          </a:sp3d>
        </p:spPr>
        <p:txBody>
          <a:bodyPr wrap="square" lIns="91429" tIns="45714" rIns="91429" bIns="45714" rtlCol="0">
            <a:spAutoFit/>
          </a:bodyPr>
          <a:lstStyle/>
          <a:p>
            <a:pPr marL="114287" indent="-114287" algn="ctr"/>
            <a:r>
              <a:rPr lang="en-US" sz="1400" b="1" u="sng" dirty="0" smtClean="0">
                <a:latin typeface="Times New Roman" panose="02020603050405020304" pitchFamily="18" charset="0"/>
                <a:cs typeface="Times New Roman" panose="02020603050405020304" pitchFamily="18" charset="0"/>
              </a:rPr>
              <a:t>OPERATIONS</a:t>
            </a:r>
            <a:endParaRPr lang="en-US" sz="1400" b="1" u="sng" dirty="0">
              <a:latin typeface="Times New Roman" panose="02020603050405020304" pitchFamily="18" charset="0"/>
              <a:cs typeface="Times New Roman" panose="02020603050405020304" pitchFamily="18" charset="0"/>
            </a:endParaRPr>
          </a:p>
          <a:p>
            <a:pPr marL="288925" indent="-120650">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168275"/>
            <a:endParaRPr lang="en-US" sz="1000" dirty="0">
              <a:latin typeface="Times New Roman" panose="02020603050405020304" pitchFamily="18" charset="0"/>
              <a:cs typeface="Times New Roman" panose="02020603050405020304" pitchFamily="18" charset="0"/>
            </a:endParaRPr>
          </a:p>
          <a:p>
            <a:pPr marL="168275"/>
            <a:endParaRPr lang="en-US" sz="1000" dirty="0" smtClean="0">
              <a:latin typeface="Times New Roman" panose="02020603050405020304" pitchFamily="18" charset="0"/>
              <a:cs typeface="Times New Roman" panose="02020603050405020304" pitchFamily="18" charset="0"/>
            </a:endParaRPr>
          </a:p>
          <a:p>
            <a:pPr marL="168275"/>
            <a:endParaRPr lang="en-US" sz="1000" dirty="0">
              <a:latin typeface="Times New Roman" panose="02020603050405020304" pitchFamily="18" charset="0"/>
              <a:cs typeface="Times New Roman" panose="02020603050405020304" pitchFamily="18" charset="0"/>
            </a:endParaRPr>
          </a:p>
          <a:p>
            <a:pPr marL="168275"/>
            <a:endParaRPr lang="en-US" sz="1000" dirty="0" smtClean="0">
              <a:latin typeface="Times New Roman" panose="02020603050405020304" pitchFamily="18" charset="0"/>
              <a:cs typeface="Times New Roman" panose="02020603050405020304" pitchFamily="18" charset="0"/>
            </a:endParaRPr>
          </a:p>
          <a:p>
            <a:pPr marL="168275"/>
            <a:endParaRPr lang="en-US" sz="1000" dirty="0">
              <a:latin typeface="Times New Roman" panose="02020603050405020304" pitchFamily="18" charset="0"/>
              <a:cs typeface="Times New Roman" panose="02020603050405020304" pitchFamily="18" charset="0"/>
            </a:endParaRPr>
          </a:p>
          <a:p>
            <a:pPr marL="168275"/>
            <a:endParaRPr lang="en-US" sz="1000" dirty="0" smtClean="0">
              <a:latin typeface="Times New Roman" panose="02020603050405020304" pitchFamily="18" charset="0"/>
              <a:cs typeface="Times New Roman" panose="02020603050405020304" pitchFamily="18" charset="0"/>
            </a:endParaRPr>
          </a:p>
          <a:p>
            <a:pPr marL="168275"/>
            <a:endParaRPr lang="en-US" sz="1000" dirty="0">
              <a:latin typeface="Times New Roman" panose="02020603050405020304" pitchFamily="18" charset="0"/>
              <a:cs typeface="Times New Roman" panose="02020603050405020304" pitchFamily="18" charset="0"/>
            </a:endParaRPr>
          </a:p>
          <a:p>
            <a:pPr marL="168275"/>
            <a:endParaRPr lang="en-US" sz="1000" dirty="0" smtClean="0">
              <a:latin typeface="Times New Roman" panose="02020603050405020304" pitchFamily="18" charset="0"/>
              <a:cs typeface="Times New Roman" panose="02020603050405020304" pitchFamily="18" charset="0"/>
            </a:endParaRPr>
          </a:p>
          <a:p>
            <a:pPr marL="168275"/>
            <a:endParaRPr lang="en-US" sz="1000" dirty="0">
              <a:latin typeface="Times New Roman" panose="02020603050405020304" pitchFamily="18" charset="0"/>
              <a:cs typeface="Times New Roman" panose="02020603050405020304" pitchFamily="18" charset="0"/>
            </a:endParaRPr>
          </a:p>
          <a:p>
            <a:pPr marL="168275"/>
            <a:endParaRPr lang="en-US" sz="1000" dirty="0" smtClean="0">
              <a:latin typeface="Times New Roman" panose="02020603050405020304" pitchFamily="18" charset="0"/>
              <a:cs typeface="Times New Roman" panose="02020603050405020304" pitchFamily="18" charset="0"/>
            </a:endParaRPr>
          </a:p>
          <a:p>
            <a:pPr marL="168275"/>
            <a:endParaRPr lang="en-US" sz="1000" dirty="0">
              <a:latin typeface="Times New Roman" panose="02020603050405020304" pitchFamily="18" charset="0"/>
              <a:cs typeface="Times New Roman" panose="02020603050405020304" pitchFamily="18" charset="0"/>
            </a:endParaRPr>
          </a:p>
          <a:p>
            <a:pPr marL="168275"/>
            <a:endParaRPr lang="en-US" sz="1000" dirty="0" smtClean="0">
              <a:latin typeface="Times New Roman" panose="02020603050405020304" pitchFamily="18" charset="0"/>
              <a:cs typeface="Times New Roman" panose="02020603050405020304" pitchFamily="18" charset="0"/>
            </a:endParaRPr>
          </a:p>
          <a:p>
            <a:pPr marL="168275"/>
            <a:endParaRPr lang="en-US" sz="1000" dirty="0" smtClean="0">
              <a:latin typeface="Times New Roman" panose="02020603050405020304" pitchFamily="18" charset="0"/>
              <a:cs typeface="Times New Roman" panose="02020603050405020304" pitchFamily="18" charset="0"/>
            </a:endParaRPr>
          </a:p>
          <a:p>
            <a:pPr marL="288925" indent="-120650">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168275"/>
            <a:r>
              <a:rPr lang="en-US" sz="1400" b="1" u="sng" dirty="0" smtClean="0">
                <a:latin typeface="Times New Roman" panose="02020603050405020304" pitchFamily="18" charset="0"/>
                <a:cs typeface="Times New Roman" panose="02020603050405020304" pitchFamily="18" charset="0"/>
              </a:rPr>
              <a:t>ANNUAL WORKLOAD (FY15)</a:t>
            </a:r>
          </a:p>
          <a:p>
            <a:pPr marL="168275"/>
            <a:endParaRPr lang="en-US" sz="1000" dirty="0" smtClean="0"/>
          </a:p>
          <a:p>
            <a:pPr marL="168275"/>
            <a:endParaRPr lang="en-US" sz="1000" dirty="0"/>
          </a:p>
          <a:p>
            <a:pPr marL="168275"/>
            <a:endParaRPr lang="en-US" sz="1000" dirty="0" smtClean="0"/>
          </a:p>
          <a:p>
            <a:pPr marL="168275"/>
            <a:endParaRPr lang="en-US" sz="1000" dirty="0"/>
          </a:p>
          <a:p>
            <a:pPr marL="168275"/>
            <a:endParaRPr lang="en-US" sz="1000" dirty="0" smtClean="0"/>
          </a:p>
          <a:p>
            <a:pPr marL="168275"/>
            <a:endParaRPr lang="en-US" sz="1000" dirty="0"/>
          </a:p>
          <a:p>
            <a:pPr marL="168275"/>
            <a:endParaRPr lang="en-US" sz="1000" dirty="0" smtClean="0"/>
          </a:p>
          <a:p>
            <a:pPr marL="168275"/>
            <a:endParaRPr lang="en-US" sz="1000" dirty="0"/>
          </a:p>
          <a:p>
            <a:pPr marL="168275"/>
            <a:endParaRPr lang="en-US" sz="1000" dirty="0" smtClean="0"/>
          </a:p>
          <a:p>
            <a:pPr marL="168275"/>
            <a:endParaRPr lang="en-US" sz="1000" dirty="0" smtClean="0"/>
          </a:p>
          <a:p>
            <a:pPr marL="114300" indent="-114300" algn="ctr"/>
            <a:r>
              <a:rPr lang="en-US" sz="1400" b="1" u="sng" dirty="0" smtClean="0">
                <a:latin typeface="Calisto MT" panose="02040603050505030304" pitchFamily="18" charset="0"/>
              </a:rPr>
              <a:t>DID YOU KNOW…</a:t>
            </a:r>
          </a:p>
          <a:p>
            <a:pPr algn="ctr"/>
            <a:endParaRPr lang="en-US" sz="600" dirty="0" smtClean="0">
              <a:latin typeface="Calisto MT" panose="02040603050505030304" pitchFamily="18" charset="0"/>
            </a:endParaRPr>
          </a:p>
          <a:p>
            <a:pPr algn="ctr"/>
            <a:endParaRPr lang="en-US" sz="600" dirty="0">
              <a:latin typeface="Calisto MT" panose="02040603050505030304" pitchFamily="18" charset="0"/>
            </a:endParaRPr>
          </a:p>
          <a:p>
            <a:pPr algn="ctr"/>
            <a:endParaRPr lang="en-US" sz="600" dirty="0" smtClean="0">
              <a:latin typeface="Calisto MT" panose="02040603050505030304" pitchFamily="18" charset="0"/>
            </a:endParaRPr>
          </a:p>
          <a:p>
            <a:pPr algn="ctr"/>
            <a:endParaRPr lang="en-US" sz="600" dirty="0">
              <a:latin typeface="Calisto MT" panose="02040603050505030304" pitchFamily="18" charset="0"/>
            </a:endParaRPr>
          </a:p>
          <a:p>
            <a:pPr algn="ctr"/>
            <a:endParaRPr lang="en-US" sz="600" dirty="0" smtClean="0">
              <a:latin typeface="Calisto MT" panose="02040603050505030304" pitchFamily="18" charset="0"/>
            </a:endParaRPr>
          </a:p>
          <a:p>
            <a:pPr algn="ctr"/>
            <a:endParaRPr lang="en-US" sz="600" dirty="0">
              <a:latin typeface="Calisto MT" panose="02040603050505030304" pitchFamily="18" charset="0"/>
            </a:endParaRPr>
          </a:p>
          <a:p>
            <a:pPr algn="ctr"/>
            <a:endParaRPr lang="en-US" sz="600" dirty="0" smtClean="0">
              <a:latin typeface="Calisto MT" panose="02040603050505030304" pitchFamily="18" charset="0"/>
            </a:endParaRPr>
          </a:p>
          <a:p>
            <a:pPr algn="ctr"/>
            <a:endParaRPr lang="en-US" sz="600" dirty="0">
              <a:latin typeface="Calisto MT" panose="02040603050505030304" pitchFamily="18" charset="0"/>
            </a:endParaRPr>
          </a:p>
          <a:p>
            <a:pPr algn="ctr"/>
            <a:endParaRPr lang="en-US" sz="600" dirty="0" smtClean="0">
              <a:latin typeface="Calisto MT" panose="02040603050505030304" pitchFamily="18" charset="0"/>
            </a:endParaRPr>
          </a:p>
          <a:p>
            <a:pPr algn="ctr"/>
            <a:endParaRPr lang="en-US" sz="600" dirty="0">
              <a:latin typeface="Calisto MT" panose="02040603050505030304" pitchFamily="18" charset="0"/>
            </a:endParaRPr>
          </a:p>
          <a:p>
            <a:pPr algn="ctr"/>
            <a:endParaRPr lang="en-US" sz="600" dirty="0" smtClean="0">
              <a:latin typeface="Calisto MT" panose="02040603050505030304" pitchFamily="18" charset="0"/>
            </a:endParaRPr>
          </a:p>
          <a:p>
            <a:pPr algn="ctr"/>
            <a:endParaRPr lang="en-US" sz="600" dirty="0">
              <a:latin typeface="Calisto MT" panose="02040603050505030304" pitchFamily="18" charset="0"/>
            </a:endParaRPr>
          </a:p>
          <a:p>
            <a:pPr algn="ctr"/>
            <a:endParaRPr lang="en-US" sz="600" dirty="0" smtClean="0">
              <a:latin typeface="Calisto MT" panose="02040603050505030304" pitchFamily="18" charset="0"/>
            </a:endParaRPr>
          </a:p>
          <a:p>
            <a:pPr algn="ctr"/>
            <a:endParaRPr lang="en-US" sz="600" dirty="0">
              <a:latin typeface="Calisto MT" panose="02040603050505030304" pitchFamily="18" charset="0"/>
            </a:endParaRPr>
          </a:p>
          <a:p>
            <a:pPr algn="ctr"/>
            <a:endParaRPr lang="en-US" sz="600" dirty="0" smtClean="0">
              <a:latin typeface="Calisto MT" panose="02040603050505030304" pitchFamily="18" charset="0"/>
            </a:endParaRPr>
          </a:p>
          <a:p>
            <a:pPr algn="ctr"/>
            <a:endParaRPr lang="en-US" sz="600" dirty="0">
              <a:latin typeface="Calisto MT" panose="02040603050505030304" pitchFamily="18" charset="0"/>
            </a:endParaRPr>
          </a:p>
          <a:p>
            <a:pPr algn="ctr"/>
            <a:endParaRPr lang="en-US" sz="600" dirty="0" smtClean="0">
              <a:latin typeface="Calisto MT" panose="02040603050505030304" pitchFamily="18" charset="0"/>
            </a:endParaRPr>
          </a:p>
          <a:p>
            <a:pPr algn="ctr"/>
            <a:endParaRPr lang="en-US" sz="600" dirty="0">
              <a:latin typeface="Calisto MT" panose="02040603050505030304" pitchFamily="18" charset="0"/>
            </a:endParaRPr>
          </a:p>
          <a:p>
            <a:pPr algn="ctr"/>
            <a:endParaRPr lang="en-US" sz="600" dirty="0" smtClean="0">
              <a:latin typeface="Calisto MT" panose="02040603050505030304" pitchFamily="18" charset="0"/>
            </a:endParaRPr>
          </a:p>
          <a:p>
            <a:pPr algn="ctr"/>
            <a:endParaRPr lang="en-US" sz="600" dirty="0">
              <a:latin typeface="Calisto MT" panose="02040603050505030304" pitchFamily="18" charset="0"/>
            </a:endParaRPr>
          </a:p>
          <a:p>
            <a:pPr algn="ctr"/>
            <a:endParaRPr lang="en-US" sz="600" dirty="0" smtClean="0">
              <a:latin typeface="Calisto MT" panose="02040603050505030304" pitchFamily="18" charset="0"/>
            </a:endParaRPr>
          </a:p>
          <a:p>
            <a:pPr algn="ctr"/>
            <a:endParaRPr lang="en-US" sz="600" dirty="0" smtClean="0">
              <a:latin typeface="Calisto MT" panose="02040603050505030304" pitchFamily="18" charset="0"/>
            </a:endParaRPr>
          </a:p>
          <a:p>
            <a:pPr algn="ctr"/>
            <a:r>
              <a:rPr lang="en-US" sz="1600" b="1" i="1" dirty="0" smtClean="0">
                <a:latin typeface="Times New Roman" panose="02020603050405020304" pitchFamily="18" charset="0"/>
                <a:cs typeface="Times New Roman" panose="02020603050405020304" pitchFamily="18" charset="0"/>
              </a:rPr>
              <a:t>Integrity - Service - Excellence</a:t>
            </a:r>
            <a:endParaRPr lang="en-US" sz="1600" b="1" i="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961118" y="30879"/>
            <a:ext cx="3139282" cy="6809556"/>
          </a:xfrm>
          <a:prstGeom prst="rect">
            <a:avLst/>
          </a:prstGeom>
          <a:gradFill flip="none" rotWithShape="1">
            <a:gsLst>
              <a:gs pos="0">
                <a:schemeClr val="accent1">
                  <a:lumMod val="20000"/>
                  <a:lumOff val="80000"/>
                </a:schemeClr>
              </a:gs>
              <a:gs pos="33752">
                <a:srgbClr val="8FC6FD"/>
              </a:gs>
              <a:gs pos="39999">
                <a:srgbClr val="85C2FF"/>
              </a:gs>
              <a:gs pos="26239">
                <a:srgbClr val="9BCAFA"/>
              </a:gs>
              <a:gs pos="64000">
                <a:srgbClr val="A0CFFF"/>
              </a:gs>
              <a:gs pos="95000">
                <a:srgbClr val="C4D6EB">
                  <a:lumMod val="4000"/>
                  <a:lumOff val="96000"/>
                </a:srgbClr>
              </a:gs>
              <a:gs pos="100000">
                <a:srgbClr val="FFEBFA"/>
              </a:gs>
            </a:gsLst>
            <a:lin ang="18600000" scaled="0"/>
            <a:tileRect/>
          </a:gradFill>
          <a:ln w="12700" cmpd="sng">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effectLst>
            <a:innerShdw blurRad="114300">
              <a:prstClr val="black"/>
            </a:innerShdw>
          </a:effectLst>
        </p:spPr>
        <p:txBody>
          <a:bodyPr wrap="square" rtlCol="0">
            <a:spAutoFit/>
          </a:bodyPr>
          <a:lstStyle/>
          <a:p>
            <a:pPr algn="ctr"/>
            <a:r>
              <a:rPr lang="en-US" sz="1200" b="1" u="sng" dirty="0" smtClean="0">
                <a:latin typeface="Times New Roman" panose="02020603050405020304" pitchFamily="18" charset="0"/>
                <a:cs typeface="Times New Roman" panose="02020603050405020304" pitchFamily="18" charset="0"/>
              </a:rPr>
              <a:t>HISTORY:</a:t>
            </a:r>
          </a:p>
          <a:p>
            <a:pPr algn="ctr"/>
            <a:endParaRPr lang="en-US" sz="200" b="1" dirty="0"/>
          </a:p>
          <a:p>
            <a:pPr marL="114300" indent="-114300" algn="ctr"/>
            <a:r>
              <a:rPr lang="en-US" sz="1000" dirty="0" smtClean="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Originally established as an aircraft warning unit during World War II, the unit also provided communications support in England, in France following the D-Day invasion and during the occupation of Germany. After World War II, the wing provided radar coverage and navigational aid to aircraft flying in the US Zone of Occupied Europe and then provided tactical control systems that included aircraft control and warning facilities. Since 2008, the wing has provided “Rapid Global Mobility” by enabling US coalition air mobility throughout Europe, the Middle East and Africa, and by accelerating the delivery of war-fighting and humanitarian effects for the United States. This is done through the wings core competencies: aircraft maintenance, aerial port operations, aeromedical evacuation, command and control. </a:t>
            </a:r>
            <a:endParaRPr lang="en-US" sz="900" b="1" dirty="0" smtClean="0">
              <a:latin typeface="Times New Roman" panose="02020603050405020304" pitchFamily="18" charset="0"/>
              <a:cs typeface="Times New Roman" panose="02020603050405020304" pitchFamily="18" charset="0"/>
            </a:endParaRPr>
          </a:p>
          <a:p>
            <a:pPr marL="114300" indent="-114300" algn="just"/>
            <a:endParaRPr lang="en-US" sz="1050" b="1" dirty="0">
              <a:latin typeface="Times New Roman" panose="02020603050405020304" pitchFamily="18" charset="0"/>
              <a:cs typeface="Times New Roman" panose="02020603050405020304" pitchFamily="18" charset="0"/>
            </a:endParaRPr>
          </a:p>
          <a:p>
            <a:pPr marL="114300" indent="-114300" algn="just"/>
            <a:endParaRPr lang="en-US" sz="1050" b="1" dirty="0" smtClean="0">
              <a:latin typeface="Times New Roman" panose="02020603050405020304" pitchFamily="18" charset="0"/>
              <a:cs typeface="Times New Roman" panose="02020603050405020304" pitchFamily="18" charset="0"/>
            </a:endParaRPr>
          </a:p>
          <a:p>
            <a:pPr marL="114300" indent="-114300" algn="just"/>
            <a:endParaRPr lang="en-US" sz="1050" b="1" dirty="0">
              <a:latin typeface="Times New Roman" panose="02020603050405020304" pitchFamily="18" charset="0"/>
              <a:cs typeface="Times New Roman" panose="02020603050405020304" pitchFamily="18" charset="0"/>
            </a:endParaRPr>
          </a:p>
          <a:p>
            <a:pPr marL="114300" indent="-114300" algn="just"/>
            <a:endParaRPr lang="en-US" sz="1050" b="1" dirty="0" smtClean="0">
              <a:latin typeface="Times New Roman" panose="02020603050405020304" pitchFamily="18" charset="0"/>
              <a:cs typeface="Times New Roman" panose="02020603050405020304" pitchFamily="18" charset="0"/>
            </a:endParaRPr>
          </a:p>
          <a:p>
            <a:pPr marL="114300" indent="-114300" algn="just"/>
            <a:endParaRPr lang="en-US" sz="1050" b="1" dirty="0">
              <a:latin typeface="Times New Roman" panose="02020603050405020304" pitchFamily="18" charset="0"/>
              <a:cs typeface="Times New Roman" panose="02020603050405020304" pitchFamily="18" charset="0"/>
            </a:endParaRPr>
          </a:p>
          <a:p>
            <a:pPr marL="114300" indent="-114300" algn="just"/>
            <a:endParaRPr lang="en-US" sz="1050" b="1" dirty="0" smtClean="0">
              <a:latin typeface="Times New Roman" panose="02020603050405020304" pitchFamily="18" charset="0"/>
              <a:cs typeface="Times New Roman" panose="02020603050405020304" pitchFamily="18" charset="0"/>
            </a:endParaRPr>
          </a:p>
          <a:p>
            <a:pPr marL="114300" indent="-114300" algn="just"/>
            <a:endParaRPr lang="en-US" sz="1050" b="1" dirty="0">
              <a:latin typeface="Times New Roman" panose="02020603050405020304" pitchFamily="18" charset="0"/>
              <a:cs typeface="Times New Roman" panose="02020603050405020304" pitchFamily="18" charset="0"/>
            </a:endParaRPr>
          </a:p>
          <a:p>
            <a:pPr marL="114300" indent="-114300" algn="just"/>
            <a:endParaRPr lang="en-US" sz="1050" b="1" dirty="0" smtClean="0">
              <a:latin typeface="Times New Roman" panose="02020603050405020304" pitchFamily="18" charset="0"/>
              <a:cs typeface="Times New Roman" panose="02020603050405020304" pitchFamily="18" charset="0"/>
            </a:endParaRPr>
          </a:p>
          <a:p>
            <a:pPr marL="114300" indent="-114300" algn="just"/>
            <a:endParaRPr lang="en-US" sz="1050" b="1" dirty="0">
              <a:latin typeface="Times New Roman" panose="02020603050405020304" pitchFamily="18" charset="0"/>
              <a:cs typeface="Times New Roman" panose="02020603050405020304" pitchFamily="18" charset="0"/>
            </a:endParaRPr>
          </a:p>
          <a:p>
            <a:pPr marL="114300" indent="-114300" algn="just"/>
            <a:endParaRPr lang="en-US" sz="1050" b="1" dirty="0" smtClean="0">
              <a:latin typeface="Times New Roman" panose="02020603050405020304" pitchFamily="18" charset="0"/>
              <a:cs typeface="Times New Roman" panose="02020603050405020304" pitchFamily="18" charset="0"/>
            </a:endParaRPr>
          </a:p>
          <a:p>
            <a:pPr marL="114300" indent="-114300" algn="just"/>
            <a:endParaRPr lang="en-US" sz="1050" b="1" dirty="0">
              <a:latin typeface="Times New Roman" panose="02020603050405020304" pitchFamily="18" charset="0"/>
              <a:cs typeface="Times New Roman" panose="02020603050405020304" pitchFamily="18" charset="0"/>
            </a:endParaRPr>
          </a:p>
          <a:p>
            <a:pPr marL="114300" indent="-114300" algn="just"/>
            <a:endParaRPr lang="en-US" sz="1050" b="1" dirty="0" smtClean="0">
              <a:latin typeface="Times New Roman" panose="02020603050405020304" pitchFamily="18" charset="0"/>
              <a:cs typeface="Times New Roman" panose="02020603050405020304" pitchFamily="18" charset="0"/>
            </a:endParaRPr>
          </a:p>
          <a:p>
            <a:pPr marL="114300" indent="-114300" algn="just"/>
            <a:endParaRPr lang="en-US" sz="1050" b="1" dirty="0" smtClean="0">
              <a:latin typeface="Times New Roman" panose="02020603050405020304" pitchFamily="18" charset="0"/>
              <a:cs typeface="Times New Roman" panose="02020603050405020304" pitchFamily="18" charset="0"/>
            </a:endParaRPr>
          </a:p>
          <a:p>
            <a:pPr marL="114300" indent="-114300" algn="just"/>
            <a:endParaRPr lang="en-US" sz="1050" b="1" dirty="0">
              <a:latin typeface="Times New Roman" panose="02020603050405020304" pitchFamily="18" charset="0"/>
              <a:cs typeface="Times New Roman" panose="02020603050405020304" pitchFamily="18" charset="0"/>
            </a:endParaRPr>
          </a:p>
          <a:p>
            <a:pPr marL="114300" indent="-114300" algn="just"/>
            <a:endParaRPr lang="en-US" sz="1050" b="1" dirty="0">
              <a:latin typeface="Times New Roman" panose="02020603050405020304" pitchFamily="18" charset="0"/>
              <a:cs typeface="Times New Roman" panose="02020603050405020304" pitchFamily="18" charset="0"/>
            </a:endParaRPr>
          </a:p>
          <a:p>
            <a:pPr marL="114300" indent="-114300" algn="just"/>
            <a:endParaRPr lang="en-US" sz="1050" b="1" dirty="0" smtClean="0">
              <a:latin typeface="Times New Roman" panose="02020603050405020304" pitchFamily="18" charset="0"/>
              <a:cs typeface="Times New Roman" panose="02020603050405020304" pitchFamily="18" charset="0"/>
            </a:endParaRPr>
          </a:p>
          <a:p>
            <a:pPr marL="114300" indent="-114300" algn="just"/>
            <a:endParaRPr lang="en-US" sz="300" dirty="0" smtClean="0">
              <a:latin typeface="Times New Roman" panose="02020603050405020304" pitchFamily="18" charset="0"/>
              <a:cs typeface="Times New Roman" panose="02020603050405020304" pitchFamily="18" charset="0"/>
            </a:endParaRPr>
          </a:p>
          <a:p>
            <a:pPr marL="114300" indent="-114300" algn="just"/>
            <a:endParaRPr lang="en-US" sz="300" dirty="0">
              <a:latin typeface="Times New Roman" panose="02020603050405020304" pitchFamily="18" charset="0"/>
              <a:cs typeface="Times New Roman" panose="02020603050405020304" pitchFamily="18" charset="0"/>
            </a:endParaRPr>
          </a:p>
          <a:p>
            <a:pPr marL="114300" indent="-114300" algn="just"/>
            <a:endParaRPr lang="en-US" sz="300" dirty="0" smtClean="0">
              <a:latin typeface="Times New Roman" panose="02020603050405020304" pitchFamily="18" charset="0"/>
              <a:cs typeface="Times New Roman" panose="02020603050405020304" pitchFamily="18" charset="0"/>
            </a:endParaRPr>
          </a:p>
          <a:p>
            <a:pPr marL="114300" indent="-114300" algn="just"/>
            <a:endParaRPr lang="en-US" sz="300" dirty="0">
              <a:latin typeface="Times New Roman" panose="02020603050405020304" pitchFamily="18" charset="0"/>
              <a:cs typeface="Times New Roman" panose="02020603050405020304" pitchFamily="18" charset="0"/>
            </a:endParaRPr>
          </a:p>
          <a:p>
            <a:pPr marL="114300" indent="-114300" algn="just"/>
            <a:endParaRPr lang="en-US" sz="300" dirty="0" smtClean="0">
              <a:latin typeface="Times New Roman" panose="02020603050405020304" pitchFamily="18" charset="0"/>
              <a:cs typeface="Times New Roman" panose="02020603050405020304" pitchFamily="18" charset="0"/>
            </a:endParaRPr>
          </a:p>
          <a:p>
            <a:pPr marL="114300" indent="-114300" algn="just"/>
            <a:endParaRPr lang="en-US" sz="300" dirty="0">
              <a:latin typeface="Times New Roman" panose="02020603050405020304" pitchFamily="18" charset="0"/>
              <a:cs typeface="Times New Roman" panose="02020603050405020304" pitchFamily="18" charset="0"/>
            </a:endParaRPr>
          </a:p>
          <a:p>
            <a:pPr marL="114300" indent="-114300" algn="just"/>
            <a:endParaRPr lang="en-US" sz="300" dirty="0" smtClean="0">
              <a:latin typeface="Times New Roman" panose="02020603050405020304" pitchFamily="18" charset="0"/>
              <a:cs typeface="Times New Roman" panose="02020603050405020304" pitchFamily="18" charset="0"/>
            </a:endParaRPr>
          </a:p>
          <a:p>
            <a:pPr marL="114300" indent="-114300" algn="just"/>
            <a:endParaRPr lang="en-US" sz="300" dirty="0">
              <a:latin typeface="Times New Roman" panose="02020603050405020304" pitchFamily="18" charset="0"/>
              <a:cs typeface="Times New Roman" panose="02020603050405020304" pitchFamily="18" charset="0"/>
            </a:endParaRPr>
          </a:p>
          <a:p>
            <a:pPr marL="114300" indent="-114300" algn="just"/>
            <a:endParaRPr lang="en-US" sz="300" dirty="0" smtClean="0">
              <a:latin typeface="Times New Roman" panose="02020603050405020304" pitchFamily="18" charset="0"/>
              <a:cs typeface="Times New Roman" panose="02020603050405020304" pitchFamily="18" charset="0"/>
            </a:endParaRPr>
          </a:p>
          <a:p>
            <a:pPr marL="114300" indent="-114300" algn="just"/>
            <a:endParaRPr lang="en-US" sz="300" dirty="0">
              <a:latin typeface="Times New Roman" panose="02020603050405020304" pitchFamily="18" charset="0"/>
              <a:cs typeface="Times New Roman" panose="02020603050405020304" pitchFamily="18" charset="0"/>
            </a:endParaRPr>
          </a:p>
          <a:p>
            <a:pPr marL="114300" indent="-114300" algn="just"/>
            <a:endParaRPr lang="en-US" sz="300" dirty="0" smtClean="0">
              <a:latin typeface="Times New Roman" panose="02020603050405020304" pitchFamily="18" charset="0"/>
              <a:cs typeface="Times New Roman" panose="02020603050405020304" pitchFamily="18" charset="0"/>
            </a:endParaRPr>
          </a:p>
          <a:p>
            <a:pPr marL="114300" indent="-114300" algn="just"/>
            <a:endParaRPr lang="en-US" sz="1050" dirty="0" smtClean="0">
              <a:latin typeface="Times New Roman" panose="02020603050405020304" pitchFamily="18" charset="0"/>
              <a:cs typeface="Times New Roman" panose="02020603050405020304" pitchFamily="18" charset="0"/>
            </a:endParaRPr>
          </a:p>
          <a:p>
            <a:pPr marL="114300" indent="-114300" algn="just"/>
            <a:endParaRPr lang="en-US" sz="1050" dirty="0">
              <a:latin typeface="Times New Roman" panose="02020603050405020304" pitchFamily="18" charset="0"/>
              <a:cs typeface="Times New Roman" panose="02020603050405020304" pitchFamily="18" charset="0"/>
            </a:endParaRPr>
          </a:p>
          <a:p>
            <a:pPr marL="114300" indent="-114300" algn="just"/>
            <a:endParaRPr lang="en-US" sz="1050" dirty="0" smtClean="0">
              <a:latin typeface="Times New Roman" panose="02020603050405020304" pitchFamily="18" charset="0"/>
              <a:cs typeface="Times New Roman" panose="02020603050405020304" pitchFamily="18" charset="0"/>
            </a:endParaRPr>
          </a:p>
          <a:p>
            <a:pPr marL="114300" indent="-114300" algn="just"/>
            <a:endParaRPr lang="en-US" sz="1050" dirty="0">
              <a:latin typeface="Times New Roman" panose="02020603050405020304" pitchFamily="18" charset="0"/>
              <a:cs typeface="Times New Roman" panose="02020603050405020304" pitchFamily="18" charset="0"/>
            </a:endParaRPr>
          </a:p>
          <a:p>
            <a:pPr marL="114300" indent="-114300" algn="just"/>
            <a:endParaRPr lang="en-US" sz="1050" dirty="0" smtClean="0">
              <a:latin typeface="Times New Roman" panose="02020603050405020304" pitchFamily="18" charset="0"/>
              <a:cs typeface="Times New Roman" panose="02020603050405020304" pitchFamily="18" charset="0"/>
            </a:endParaRPr>
          </a:p>
          <a:p>
            <a:pPr marL="114300" indent="-114300" algn="just"/>
            <a:endParaRPr lang="en-US" sz="1050" dirty="0">
              <a:latin typeface="Times New Roman" panose="02020603050405020304" pitchFamily="18" charset="0"/>
              <a:cs typeface="Times New Roman" panose="02020603050405020304" pitchFamily="18" charset="0"/>
            </a:endParaRPr>
          </a:p>
          <a:p>
            <a:pPr marL="114300" indent="-114300" algn="just"/>
            <a:endParaRPr lang="en-US" sz="1050" dirty="0">
              <a:latin typeface="Times New Roman" panose="02020603050405020304" pitchFamily="18" charset="0"/>
              <a:cs typeface="Times New Roman" panose="02020603050405020304" pitchFamily="18" charset="0"/>
            </a:endParaRPr>
          </a:p>
          <a:p>
            <a:pPr marL="114300" indent="-114300" algn="just"/>
            <a:endParaRPr lang="en-US" sz="1050" dirty="0" smtClean="0">
              <a:latin typeface="Times New Roman" panose="02020603050405020304" pitchFamily="18" charset="0"/>
              <a:cs typeface="Times New Roman" panose="02020603050405020304" pitchFamily="18" charset="0"/>
            </a:endParaRPr>
          </a:p>
          <a:p>
            <a:pPr marL="114300" indent="-114300" algn="just"/>
            <a:endParaRPr lang="en-US" sz="105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027003" y="6225484"/>
            <a:ext cx="2992797" cy="569387"/>
          </a:xfrm>
          <a:prstGeom prst="rect">
            <a:avLst/>
          </a:prstGeom>
          <a:noFill/>
          <a:ln w="22225" cap="rnd" cmpd="thinThick">
            <a:noFill/>
            <a:miter lim="800000"/>
          </a:ln>
          <a:scene3d>
            <a:camera prst="orthographicFront"/>
            <a:lightRig rig="chilly" dir="t"/>
          </a:scene3d>
          <a:sp3d prstMaterial="plastic">
            <a:bevelT/>
            <a:bevelB prst="slope"/>
          </a:sp3d>
        </p:spPr>
        <p:txBody>
          <a:bodyPr wrap="square" rtlCol="0">
            <a:spAutoFit/>
          </a:bodyPr>
          <a:lstStyle/>
          <a:p>
            <a:pPr algn="ctr"/>
            <a:r>
              <a:rPr lang="en-US" sz="1300" b="1" dirty="0">
                <a:latin typeface="Times New Roman" panose="02020603050405020304" pitchFamily="18" charset="0"/>
                <a:cs typeface="Times New Roman" panose="02020603050405020304" pitchFamily="18" charset="0"/>
              </a:rPr>
              <a:t>See us on</a:t>
            </a:r>
            <a:r>
              <a:rPr lang="en-US" sz="1300" b="1" dirty="0">
                <a:latin typeface="Colonna MT" pitchFamily="82" charset="0"/>
              </a:rPr>
              <a:t>:</a:t>
            </a:r>
          </a:p>
          <a:p>
            <a:pPr algn="ctr"/>
            <a:r>
              <a:rPr lang="en-US" sz="900" dirty="0">
                <a:latin typeface="Times New Roman" panose="02020603050405020304" pitchFamily="18" charset="0"/>
                <a:cs typeface="Times New Roman" panose="02020603050405020304" pitchFamily="18" charset="0"/>
                <a:hlinkClick r:id="rId3"/>
              </a:rPr>
              <a:t>https://ice.usafe.af.mil/sites/521AMOW/default.aspx</a:t>
            </a:r>
            <a:endParaRPr lang="en-US" sz="900" dirty="0">
              <a:latin typeface="Times New Roman" panose="02020603050405020304" pitchFamily="18" charset="0"/>
              <a:cs typeface="Times New Roman" panose="02020603050405020304" pitchFamily="18" charset="0"/>
            </a:endParaRPr>
          </a:p>
          <a:p>
            <a:pPr algn="ctr"/>
            <a:r>
              <a:rPr lang="en-US" sz="900" dirty="0">
                <a:latin typeface="Times New Roman" panose="02020603050405020304" pitchFamily="18" charset="0"/>
                <a:cs typeface="Times New Roman" panose="02020603050405020304" pitchFamily="18" charset="0"/>
                <a:hlinkClick r:id="rId4"/>
              </a:rPr>
              <a:t>https://</a:t>
            </a:r>
            <a:r>
              <a:rPr lang="en-US" sz="900" dirty="0" err="1" smtClean="0">
                <a:latin typeface="Times New Roman" panose="02020603050405020304" pitchFamily="18" charset="0"/>
                <a:cs typeface="Times New Roman" panose="02020603050405020304" pitchFamily="18" charset="0"/>
                <a:hlinkClick r:id="rId4"/>
              </a:rPr>
              <a:t>www.facebook.com</a:t>
            </a:r>
            <a:r>
              <a:rPr lang="en-US" sz="900" dirty="0" smtClean="0">
                <a:latin typeface="Times New Roman" panose="02020603050405020304" pitchFamily="18" charset="0"/>
                <a:cs typeface="Times New Roman" panose="02020603050405020304" pitchFamily="18" charset="0"/>
                <a:hlinkClick r:id="rId4"/>
              </a:rPr>
              <a:t>/</a:t>
            </a:r>
            <a:r>
              <a:rPr lang="en-US" sz="900" dirty="0" err="1" smtClean="0">
                <a:latin typeface="Times New Roman" panose="02020603050405020304" pitchFamily="18" charset="0"/>
                <a:cs typeface="Times New Roman" panose="02020603050405020304" pitchFamily="18" charset="0"/>
                <a:hlinkClick r:id="rId4"/>
              </a:rPr>
              <a:t>521amow</a:t>
            </a:r>
            <a:endParaRPr lang="en-US" sz="900" dirty="0">
              <a:latin typeface="Times New Roman" panose="02020603050405020304" pitchFamily="18" charset="0"/>
              <a:cs typeface="Times New Roman" panose="02020603050405020304" pitchFamily="18" charset="0"/>
            </a:endParaRPr>
          </a:p>
        </p:txBody>
      </p:sp>
      <p:pic>
        <p:nvPicPr>
          <p:cNvPr id="2055"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62" r="9059" b="9437"/>
          <a:stretch/>
        </p:blipFill>
        <p:spPr bwMode="auto">
          <a:xfrm>
            <a:off x="2956884" y="2440915"/>
            <a:ext cx="1607849" cy="10585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1167" y="5181600"/>
            <a:ext cx="1623715" cy="10580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4584" y="5113503"/>
            <a:ext cx="1570149" cy="11443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324600" y="4063377"/>
            <a:ext cx="2667000" cy="369332"/>
          </a:xfrm>
          <a:prstGeom prst="rect">
            <a:avLst/>
          </a:prstGeom>
          <a:noFill/>
        </p:spPr>
        <p:txBody>
          <a:bodyPr wrap="square" rtlCol="0">
            <a:spAutoFit/>
          </a:bodyPr>
          <a:lstStyle/>
          <a:p>
            <a:endParaRPr lang="en-US" dirty="0"/>
          </a:p>
        </p:txBody>
      </p:sp>
      <p:sp>
        <p:nvSpPr>
          <p:cNvPr id="16" name="TextBox 3"/>
          <p:cNvSpPr txBox="1"/>
          <p:nvPr/>
        </p:nvSpPr>
        <p:spPr>
          <a:xfrm>
            <a:off x="0" y="4542780"/>
            <a:ext cx="2953212" cy="1923604"/>
          </a:xfrm>
          <a:prstGeom prst="rect">
            <a:avLst/>
          </a:prstGeom>
          <a:noFill/>
        </p:spPr>
        <p:txBody>
          <a:bodyPr wrap="square" rtlCol="0">
            <a:spAutoFit/>
          </a:bodyPr>
          <a:lstStyle/>
          <a:p>
            <a:pPr marL="0" marR="0" algn="ctr">
              <a:spcBef>
                <a:spcPts val="0"/>
              </a:spcBef>
              <a:spcAft>
                <a:spcPts val="0"/>
              </a:spcAft>
            </a:pPr>
            <a:r>
              <a:rPr lang="en-US" sz="950" dirty="0" smtClean="0">
                <a:effectLst/>
                <a:latin typeface="Times New Roman" panose="02020603050405020304" pitchFamily="18" charset="0"/>
                <a:ea typeface="Times New Roman"/>
                <a:cs typeface="Times New Roman" panose="02020603050405020304" pitchFamily="18" charset="0"/>
              </a:rPr>
              <a:t>We span 3 continents, 6 time zones and 5,000 miles</a:t>
            </a:r>
            <a:r>
              <a:rPr lang="en-US" sz="950" dirty="0">
                <a:effectLst/>
                <a:latin typeface="Times New Roman" panose="02020603050405020304" pitchFamily="18" charset="0"/>
                <a:ea typeface="Times New Roman"/>
                <a:cs typeface="Times New Roman" panose="02020603050405020304" pitchFamily="18" charset="0"/>
              </a:rPr>
              <a:t> </a:t>
            </a:r>
          </a:p>
          <a:p>
            <a:pPr marL="0" marR="0" algn="ctr">
              <a:spcBef>
                <a:spcPts val="0"/>
              </a:spcBef>
              <a:spcAft>
                <a:spcPts val="0"/>
              </a:spcAft>
            </a:pPr>
            <a:endParaRPr lang="en-US" sz="400" kern="1200" dirty="0" smtClean="0">
              <a:solidFill>
                <a:srgbClr val="000000"/>
              </a:solidFill>
              <a:effectLst/>
              <a:latin typeface="Times New Roman" panose="02020603050405020304" pitchFamily="18" charset="0"/>
              <a:ea typeface="Times New Roman"/>
              <a:cs typeface="Times New Roman" panose="02020603050405020304" pitchFamily="18" charset="0"/>
            </a:endParaRPr>
          </a:p>
          <a:p>
            <a:pPr marL="0" marR="0" algn="ctr">
              <a:spcBef>
                <a:spcPts val="0"/>
              </a:spcBef>
              <a:spcAft>
                <a:spcPts val="0"/>
              </a:spcAft>
            </a:pPr>
            <a:r>
              <a:rPr lang="en-US" sz="950" kern="1200" dirty="0" smtClean="0">
                <a:solidFill>
                  <a:srgbClr val="000000"/>
                </a:solidFill>
                <a:effectLst/>
                <a:latin typeface="Times New Roman" panose="02020603050405020304" pitchFamily="18" charset="0"/>
                <a:ea typeface="Times New Roman"/>
                <a:cs typeface="Times New Roman" panose="02020603050405020304" pitchFamily="18" charset="0"/>
              </a:rPr>
              <a:t>We </a:t>
            </a:r>
            <a:r>
              <a:rPr lang="en-US" sz="950" kern="1200" dirty="0">
                <a:solidFill>
                  <a:srgbClr val="000000"/>
                </a:solidFill>
                <a:effectLst/>
                <a:latin typeface="Times New Roman" panose="02020603050405020304" pitchFamily="18" charset="0"/>
                <a:ea typeface="Times New Roman"/>
                <a:cs typeface="Times New Roman" panose="02020603050405020304" pitchFamily="18" charset="0"/>
              </a:rPr>
              <a:t>provide beds, beans and bullets to 5 CCMDs </a:t>
            </a:r>
            <a:endParaRPr lang="en-US" sz="950" kern="1200" dirty="0" smtClean="0">
              <a:solidFill>
                <a:srgbClr val="000000"/>
              </a:solidFill>
              <a:effectLst/>
              <a:latin typeface="Times New Roman" panose="02020603050405020304" pitchFamily="18" charset="0"/>
              <a:ea typeface="Times New Roman"/>
              <a:cs typeface="Times New Roman" panose="02020603050405020304" pitchFamily="18" charset="0"/>
            </a:endParaRPr>
          </a:p>
          <a:p>
            <a:pPr marL="0" marR="0" algn="ctr">
              <a:spcBef>
                <a:spcPts val="0"/>
              </a:spcBef>
              <a:spcAft>
                <a:spcPts val="0"/>
              </a:spcAft>
            </a:pPr>
            <a:r>
              <a:rPr lang="en-US" sz="950" kern="1200" dirty="0" smtClean="0">
                <a:solidFill>
                  <a:srgbClr val="000000"/>
                </a:solidFill>
                <a:effectLst/>
                <a:latin typeface="Times New Roman" panose="02020603050405020304" pitchFamily="18" charset="0"/>
                <a:ea typeface="Times New Roman"/>
                <a:cs typeface="Times New Roman" panose="02020603050405020304" pitchFamily="18" charset="0"/>
              </a:rPr>
              <a:t>(</a:t>
            </a:r>
            <a:r>
              <a:rPr lang="en-US" sz="950" kern="1200" dirty="0">
                <a:solidFill>
                  <a:srgbClr val="000000"/>
                </a:solidFill>
                <a:effectLst/>
                <a:latin typeface="Times New Roman" panose="02020603050405020304" pitchFamily="18" charset="0"/>
                <a:ea typeface="Times New Roman"/>
                <a:cs typeface="Times New Roman" panose="02020603050405020304" pitchFamily="18" charset="0"/>
              </a:rPr>
              <a:t>AFRICOM, CENTCOM, </a:t>
            </a:r>
            <a:r>
              <a:rPr lang="en-US" sz="950" kern="1200" dirty="0" smtClean="0">
                <a:solidFill>
                  <a:srgbClr val="000000"/>
                </a:solidFill>
                <a:effectLst/>
                <a:latin typeface="Times New Roman" panose="02020603050405020304" pitchFamily="18" charset="0"/>
                <a:ea typeface="Times New Roman"/>
                <a:cs typeface="Times New Roman" panose="02020603050405020304" pitchFamily="18" charset="0"/>
              </a:rPr>
              <a:t>EUCOM/SOCOM</a:t>
            </a:r>
            <a:r>
              <a:rPr lang="en-US" sz="950" kern="1200" dirty="0">
                <a:solidFill>
                  <a:srgbClr val="000000"/>
                </a:solidFill>
                <a:effectLst/>
                <a:latin typeface="Times New Roman" panose="02020603050405020304" pitchFamily="18" charset="0"/>
                <a:ea typeface="Times New Roman"/>
                <a:cs typeface="Times New Roman" panose="02020603050405020304" pitchFamily="18" charset="0"/>
              </a:rPr>
              <a:t>, and TRANSCOM</a:t>
            </a:r>
            <a:r>
              <a:rPr lang="en-US" sz="950" kern="1200" dirty="0" smtClean="0">
                <a:solidFill>
                  <a:srgbClr val="000000"/>
                </a:solidFill>
                <a:effectLst/>
                <a:latin typeface="Times New Roman" panose="02020603050405020304" pitchFamily="18" charset="0"/>
                <a:ea typeface="Times New Roman"/>
                <a:cs typeface="Times New Roman" panose="02020603050405020304" pitchFamily="18" charset="0"/>
              </a:rPr>
              <a:t>)</a:t>
            </a:r>
          </a:p>
          <a:p>
            <a:pPr marL="0" marR="0" algn="ctr">
              <a:spcBef>
                <a:spcPts val="0"/>
              </a:spcBef>
              <a:spcAft>
                <a:spcPts val="0"/>
              </a:spcAft>
            </a:pPr>
            <a:endParaRPr lang="en-US" sz="400" dirty="0">
              <a:effectLst/>
              <a:latin typeface="Times New Roman" panose="02020603050405020304" pitchFamily="18" charset="0"/>
              <a:ea typeface="Times New Roman"/>
              <a:cs typeface="Times New Roman" panose="02020603050405020304" pitchFamily="18" charset="0"/>
            </a:endParaRPr>
          </a:p>
          <a:p>
            <a:pPr marL="0" marR="0" algn="ctr">
              <a:spcBef>
                <a:spcPts val="0"/>
              </a:spcBef>
              <a:spcAft>
                <a:spcPts val="0"/>
              </a:spcAft>
            </a:pPr>
            <a:r>
              <a:rPr lang="en-US" sz="950" kern="1200" dirty="0">
                <a:solidFill>
                  <a:srgbClr val="000000"/>
                </a:solidFill>
                <a:effectLst/>
                <a:latin typeface="Times New Roman" panose="02020603050405020304" pitchFamily="18" charset="0"/>
                <a:ea typeface="Times New Roman"/>
                <a:cs typeface="Times New Roman" panose="02020603050405020304" pitchFamily="18" charset="0"/>
              </a:rPr>
              <a:t>We touch over 30% of AMC’s world-wide </a:t>
            </a:r>
            <a:r>
              <a:rPr lang="en-US" sz="950" kern="1200" dirty="0" smtClean="0">
                <a:solidFill>
                  <a:srgbClr val="000000"/>
                </a:solidFill>
                <a:effectLst/>
                <a:latin typeface="Times New Roman" panose="02020603050405020304" pitchFamily="18" charset="0"/>
                <a:ea typeface="Times New Roman"/>
                <a:cs typeface="Times New Roman" panose="02020603050405020304" pitchFamily="18" charset="0"/>
              </a:rPr>
              <a:t>cargo</a:t>
            </a:r>
          </a:p>
          <a:p>
            <a:pPr marL="0" marR="0" algn="ctr">
              <a:spcBef>
                <a:spcPts val="0"/>
              </a:spcBef>
              <a:spcAft>
                <a:spcPts val="0"/>
              </a:spcAft>
            </a:pPr>
            <a:endParaRPr lang="en-US" sz="400" dirty="0">
              <a:effectLst/>
              <a:latin typeface="Times New Roman" panose="02020603050405020304" pitchFamily="18" charset="0"/>
              <a:ea typeface="Times New Roman"/>
              <a:cs typeface="Times New Roman" panose="02020603050405020304" pitchFamily="18" charset="0"/>
            </a:endParaRPr>
          </a:p>
          <a:p>
            <a:pPr marL="0" marR="0" algn="ctr">
              <a:spcBef>
                <a:spcPts val="0"/>
              </a:spcBef>
              <a:spcAft>
                <a:spcPts val="0"/>
              </a:spcAft>
            </a:pPr>
            <a:r>
              <a:rPr lang="en-US" sz="950" kern="1200" dirty="0">
                <a:solidFill>
                  <a:srgbClr val="000000"/>
                </a:solidFill>
                <a:effectLst/>
                <a:latin typeface="Times New Roman" panose="02020603050405020304" pitchFamily="18" charset="0"/>
                <a:ea typeface="Times New Roman"/>
                <a:cs typeface="Times New Roman" panose="02020603050405020304" pitchFamily="18" charset="0"/>
              </a:rPr>
              <a:t>We provide access to 64% of </a:t>
            </a:r>
            <a:r>
              <a:rPr lang="en-US" sz="950" kern="1200" dirty="0" smtClean="0">
                <a:solidFill>
                  <a:srgbClr val="000000"/>
                </a:solidFill>
                <a:effectLst/>
                <a:latin typeface="Times New Roman" panose="02020603050405020304" pitchFamily="18" charset="0"/>
                <a:ea typeface="Times New Roman"/>
                <a:cs typeface="Times New Roman" panose="02020603050405020304" pitchFamily="18" charset="0"/>
              </a:rPr>
              <a:t>the nations </a:t>
            </a:r>
            <a:r>
              <a:rPr lang="en-US" sz="950" kern="1200" dirty="0">
                <a:solidFill>
                  <a:srgbClr val="000000"/>
                </a:solidFill>
                <a:effectLst/>
                <a:latin typeface="Times New Roman" panose="02020603050405020304" pitchFamily="18" charset="0"/>
                <a:ea typeface="Times New Roman"/>
                <a:cs typeface="Times New Roman" panose="02020603050405020304" pitchFamily="18" charset="0"/>
              </a:rPr>
              <a:t>in </a:t>
            </a:r>
            <a:r>
              <a:rPr lang="en-US" sz="950" kern="1200" dirty="0" smtClean="0">
                <a:solidFill>
                  <a:srgbClr val="000000"/>
                </a:solidFill>
                <a:effectLst/>
                <a:latin typeface="Times New Roman" panose="02020603050405020304" pitchFamily="18" charset="0"/>
                <a:ea typeface="Times New Roman"/>
                <a:cs typeface="Times New Roman" panose="02020603050405020304" pitchFamily="18" charset="0"/>
              </a:rPr>
              <a:t>the world</a:t>
            </a:r>
          </a:p>
          <a:p>
            <a:pPr marL="0" marR="0" algn="ctr">
              <a:spcBef>
                <a:spcPts val="0"/>
              </a:spcBef>
              <a:spcAft>
                <a:spcPts val="0"/>
              </a:spcAft>
            </a:pPr>
            <a:endParaRPr lang="en-US" sz="400" dirty="0">
              <a:effectLst/>
              <a:latin typeface="Times New Roman" panose="02020603050405020304" pitchFamily="18" charset="0"/>
              <a:ea typeface="Times New Roman"/>
              <a:cs typeface="Times New Roman" panose="02020603050405020304" pitchFamily="18" charset="0"/>
            </a:endParaRPr>
          </a:p>
          <a:p>
            <a:pPr marL="0" marR="0" algn="ctr">
              <a:spcBef>
                <a:spcPts val="0"/>
              </a:spcBef>
              <a:spcAft>
                <a:spcPts val="0"/>
              </a:spcAft>
            </a:pPr>
            <a:r>
              <a:rPr lang="en-US" sz="950" kern="1200" dirty="0">
                <a:solidFill>
                  <a:srgbClr val="000000"/>
                </a:solidFill>
                <a:effectLst/>
                <a:latin typeface="Times New Roman" panose="02020603050405020304" pitchFamily="18" charset="0"/>
                <a:ea typeface="Times New Roman"/>
                <a:cs typeface="Times New Roman" panose="02020603050405020304" pitchFamily="18" charset="0"/>
              </a:rPr>
              <a:t>We service 26% of all DoD </a:t>
            </a:r>
            <a:r>
              <a:rPr lang="en-US" sz="950" kern="1200" dirty="0" smtClean="0">
                <a:solidFill>
                  <a:srgbClr val="000000"/>
                </a:solidFill>
                <a:effectLst/>
                <a:latin typeface="Times New Roman" panose="02020603050405020304" pitchFamily="18" charset="0"/>
                <a:ea typeface="Times New Roman"/>
                <a:cs typeface="Times New Roman" panose="02020603050405020304" pitchFamily="18" charset="0"/>
              </a:rPr>
              <a:t>airlift</a:t>
            </a:r>
          </a:p>
          <a:p>
            <a:pPr marL="0" marR="0" algn="ctr">
              <a:spcBef>
                <a:spcPts val="0"/>
              </a:spcBef>
              <a:spcAft>
                <a:spcPts val="0"/>
              </a:spcAft>
            </a:pPr>
            <a:endParaRPr lang="en-US" sz="400" dirty="0">
              <a:effectLst/>
              <a:latin typeface="Times New Roman" panose="02020603050405020304" pitchFamily="18" charset="0"/>
              <a:ea typeface="Times New Roman"/>
              <a:cs typeface="Times New Roman" panose="02020603050405020304" pitchFamily="18" charset="0"/>
            </a:endParaRPr>
          </a:p>
          <a:p>
            <a:pPr marL="0" marR="0" algn="ctr">
              <a:spcBef>
                <a:spcPts val="0"/>
              </a:spcBef>
              <a:spcAft>
                <a:spcPts val="0"/>
              </a:spcAft>
            </a:pPr>
            <a:r>
              <a:rPr lang="en-US" sz="950" kern="1200" dirty="0">
                <a:solidFill>
                  <a:srgbClr val="000000"/>
                </a:solidFill>
                <a:effectLst/>
                <a:latin typeface="Times New Roman" panose="02020603050405020304" pitchFamily="18" charset="0"/>
                <a:ea typeface="Times New Roman"/>
                <a:cs typeface="Times New Roman" panose="02020603050405020304" pitchFamily="18" charset="0"/>
              </a:rPr>
              <a:t>We enabled record breaking C-5M stage with 25M </a:t>
            </a:r>
            <a:r>
              <a:rPr lang="en-US" sz="950" kern="1200" dirty="0" err="1">
                <a:solidFill>
                  <a:srgbClr val="000000"/>
                </a:solidFill>
                <a:effectLst/>
                <a:latin typeface="Times New Roman" panose="02020603050405020304" pitchFamily="18" charset="0"/>
                <a:ea typeface="Times New Roman"/>
                <a:cs typeface="Times New Roman" panose="02020603050405020304" pitchFamily="18" charset="0"/>
              </a:rPr>
              <a:t>lbs</a:t>
            </a:r>
            <a:r>
              <a:rPr lang="en-US" sz="95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950" kern="1200" dirty="0" smtClean="0">
                <a:solidFill>
                  <a:srgbClr val="000000"/>
                </a:solidFill>
                <a:effectLst/>
                <a:latin typeface="Times New Roman" panose="02020603050405020304" pitchFamily="18" charset="0"/>
                <a:ea typeface="Times New Roman"/>
                <a:cs typeface="Times New Roman" panose="02020603050405020304" pitchFamily="18" charset="0"/>
              </a:rPr>
              <a:t>moved w/ 91% in commission rate</a:t>
            </a:r>
          </a:p>
          <a:p>
            <a:pPr marL="0" marR="0" algn="ctr">
              <a:spcBef>
                <a:spcPts val="0"/>
              </a:spcBef>
              <a:spcAft>
                <a:spcPts val="0"/>
              </a:spcAft>
            </a:pPr>
            <a:endParaRPr lang="en-US" sz="400" dirty="0">
              <a:effectLst/>
              <a:latin typeface="Times New Roman" panose="02020603050405020304" pitchFamily="18" charset="0"/>
              <a:ea typeface="Times New Roman"/>
              <a:cs typeface="Times New Roman" panose="02020603050405020304" pitchFamily="18" charset="0"/>
            </a:endParaRPr>
          </a:p>
          <a:p>
            <a:pPr marL="0" marR="0" algn="ctr">
              <a:spcBef>
                <a:spcPts val="0"/>
              </a:spcBef>
              <a:spcAft>
                <a:spcPts val="0"/>
              </a:spcAft>
            </a:pPr>
            <a:r>
              <a:rPr lang="en-US" sz="950" kern="1200" dirty="0">
                <a:solidFill>
                  <a:srgbClr val="000000"/>
                </a:solidFill>
                <a:effectLst/>
                <a:latin typeface="Times New Roman" panose="02020603050405020304" pitchFamily="18" charset="0"/>
                <a:ea typeface="Times New Roman"/>
                <a:cs typeface="Times New Roman" panose="02020603050405020304" pitchFamily="18" charset="0"/>
              </a:rPr>
              <a:t>And much more…</a:t>
            </a:r>
            <a:endParaRPr lang="en-US" sz="950" dirty="0">
              <a:effectLst/>
              <a:latin typeface="Times New Roman" panose="02020603050405020304" pitchFamily="18" charset="0"/>
              <a:ea typeface="Times New Roman"/>
              <a:cs typeface="Times New Roman" panose="02020603050405020304" pitchFamily="18" charset="0"/>
            </a:endParaRPr>
          </a:p>
        </p:txBody>
      </p:sp>
      <p:sp>
        <p:nvSpPr>
          <p:cNvPr id="17" name="TextBox 3"/>
          <p:cNvSpPr txBox="1"/>
          <p:nvPr/>
        </p:nvSpPr>
        <p:spPr>
          <a:xfrm>
            <a:off x="88955" y="2816150"/>
            <a:ext cx="2775302" cy="1408078"/>
          </a:xfrm>
          <a:prstGeom prst="rect">
            <a:avLst/>
          </a:prstGeom>
          <a:noFill/>
        </p:spPr>
        <p:txBody>
          <a:bodyPr wrap="square" rtlCol="0">
            <a:spAutoFit/>
          </a:bodyPr>
          <a:lstStyle/>
          <a:p>
            <a:pPr marL="0" marR="0" algn="ctr">
              <a:spcBef>
                <a:spcPts val="0"/>
              </a:spcBef>
              <a:spcAft>
                <a:spcPts val="0"/>
              </a:spcAft>
            </a:pPr>
            <a:r>
              <a:rPr lang="en-US" sz="950" b="1" dirty="0" smtClean="0">
                <a:effectLst/>
                <a:latin typeface="Times New Roman" panose="02020603050405020304" pitchFamily="18" charset="0"/>
                <a:ea typeface="Times New Roman"/>
                <a:cs typeface="Times New Roman" panose="02020603050405020304" pitchFamily="18" charset="0"/>
              </a:rPr>
              <a:t>Missions:</a:t>
            </a:r>
            <a:r>
              <a:rPr lang="en-US" sz="950" dirty="0" smtClean="0">
                <a:effectLst/>
                <a:latin typeface="Times New Roman" panose="02020603050405020304" pitchFamily="18" charset="0"/>
                <a:ea typeface="Times New Roman"/>
                <a:cs typeface="Times New Roman" panose="02020603050405020304" pitchFamily="18" charset="0"/>
              </a:rPr>
              <a:t>  60,743</a:t>
            </a:r>
          </a:p>
          <a:p>
            <a:pPr marL="0" marR="0" algn="ctr">
              <a:spcBef>
                <a:spcPts val="0"/>
              </a:spcBef>
              <a:spcAft>
                <a:spcPts val="0"/>
              </a:spcAft>
            </a:pPr>
            <a:endParaRPr lang="en-US" sz="950" dirty="0">
              <a:latin typeface="Times New Roman" panose="02020603050405020304" pitchFamily="18" charset="0"/>
              <a:ea typeface="Times New Roman"/>
              <a:cs typeface="Times New Roman" panose="02020603050405020304" pitchFamily="18" charset="0"/>
            </a:endParaRPr>
          </a:p>
          <a:p>
            <a:pPr marL="0" marR="0" algn="ctr">
              <a:spcBef>
                <a:spcPts val="0"/>
              </a:spcBef>
              <a:spcAft>
                <a:spcPts val="0"/>
              </a:spcAft>
            </a:pPr>
            <a:r>
              <a:rPr lang="en-US" sz="950" b="1" dirty="0" smtClean="0">
                <a:effectLst/>
                <a:latin typeface="Times New Roman" panose="02020603050405020304" pitchFamily="18" charset="0"/>
                <a:ea typeface="Times New Roman"/>
                <a:cs typeface="Times New Roman" panose="02020603050405020304" pitchFamily="18" charset="0"/>
              </a:rPr>
              <a:t>Passengers</a:t>
            </a:r>
            <a:r>
              <a:rPr lang="en-US" sz="950" dirty="0" smtClean="0">
                <a:effectLst/>
                <a:latin typeface="Times New Roman" panose="02020603050405020304" pitchFamily="18" charset="0"/>
                <a:ea typeface="Times New Roman"/>
                <a:cs typeface="Times New Roman" panose="02020603050405020304" pitchFamily="18" charset="0"/>
              </a:rPr>
              <a:t>:  592,775</a:t>
            </a:r>
          </a:p>
          <a:p>
            <a:pPr marL="0" marR="0" algn="ctr">
              <a:spcBef>
                <a:spcPts val="0"/>
              </a:spcBef>
              <a:spcAft>
                <a:spcPts val="0"/>
              </a:spcAft>
            </a:pPr>
            <a:endParaRPr lang="en-US" sz="950" dirty="0">
              <a:latin typeface="Times New Roman" panose="02020603050405020304" pitchFamily="18" charset="0"/>
              <a:ea typeface="Times New Roman"/>
              <a:cs typeface="Times New Roman" panose="02020603050405020304" pitchFamily="18" charset="0"/>
            </a:endParaRPr>
          </a:p>
          <a:p>
            <a:pPr marL="0" marR="0" algn="ctr">
              <a:spcBef>
                <a:spcPts val="0"/>
              </a:spcBef>
              <a:spcAft>
                <a:spcPts val="0"/>
              </a:spcAft>
            </a:pPr>
            <a:r>
              <a:rPr lang="en-US" sz="950" b="1" dirty="0" smtClean="0">
                <a:latin typeface="Times New Roman" panose="02020603050405020304" pitchFamily="18" charset="0"/>
                <a:ea typeface="Times New Roman"/>
                <a:cs typeface="Times New Roman" panose="02020603050405020304" pitchFamily="18" charset="0"/>
              </a:rPr>
              <a:t>Cargo (tons)</a:t>
            </a:r>
            <a:r>
              <a:rPr lang="en-US" sz="950" dirty="0" smtClean="0">
                <a:latin typeface="Times New Roman" panose="02020603050405020304" pitchFamily="18" charset="0"/>
                <a:ea typeface="Times New Roman"/>
                <a:cs typeface="Times New Roman" panose="02020603050405020304" pitchFamily="18" charset="0"/>
              </a:rPr>
              <a:t>:  164,071</a:t>
            </a:r>
          </a:p>
          <a:p>
            <a:pPr marL="0" marR="0" algn="ctr">
              <a:spcBef>
                <a:spcPts val="0"/>
              </a:spcBef>
              <a:spcAft>
                <a:spcPts val="0"/>
              </a:spcAft>
            </a:pPr>
            <a:endParaRPr lang="en-US" sz="950" dirty="0">
              <a:effectLst/>
              <a:latin typeface="Times New Roman" panose="02020603050405020304" pitchFamily="18" charset="0"/>
              <a:ea typeface="Times New Roman"/>
              <a:cs typeface="Times New Roman" panose="02020603050405020304" pitchFamily="18" charset="0"/>
            </a:endParaRPr>
          </a:p>
          <a:p>
            <a:pPr marL="0" marR="0" algn="ctr">
              <a:spcBef>
                <a:spcPts val="0"/>
              </a:spcBef>
              <a:spcAft>
                <a:spcPts val="0"/>
              </a:spcAft>
            </a:pPr>
            <a:r>
              <a:rPr lang="en-US" sz="950" b="1" dirty="0" smtClean="0">
                <a:latin typeface="Times New Roman" panose="02020603050405020304" pitchFamily="18" charset="0"/>
                <a:ea typeface="Times New Roman"/>
                <a:cs typeface="Times New Roman" panose="02020603050405020304" pitchFamily="18" charset="0"/>
              </a:rPr>
              <a:t>Aeromedical Evacuations</a:t>
            </a:r>
            <a:r>
              <a:rPr lang="en-US" sz="950" dirty="0" smtClean="0">
                <a:latin typeface="Times New Roman" panose="02020603050405020304" pitchFamily="18" charset="0"/>
                <a:ea typeface="Times New Roman"/>
                <a:cs typeface="Times New Roman" panose="02020603050405020304" pitchFamily="18" charset="0"/>
              </a:rPr>
              <a:t>:  284</a:t>
            </a:r>
          </a:p>
          <a:p>
            <a:pPr marL="0" marR="0" algn="ctr">
              <a:spcBef>
                <a:spcPts val="0"/>
              </a:spcBef>
              <a:spcAft>
                <a:spcPts val="0"/>
              </a:spcAft>
            </a:pPr>
            <a:endParaRPr lang="en-US" sz="950" dirty="0">
              <a:effectLst/>
              <a:latin typeface="Times New Roman" panose="02020603050405020304" pitchFamily="18" charset="0"/>
              <a:ea typeface="Times New Roman"/>
              <a:cs typeface="Times New Roman" panose="02020603050405020304" pitchFamily="18" charset="0"/>
            </a:endParaRPr>
          </a:p>
          <a:p>
            <a:pPr marL="0" marR="0" algn="ctr">
              <a:spcBef>
                <a:spcPts val="0"/>
              </a:spcBef>
              <a:spcAft>
                <a:spcPts val="0"/>
              </a:spcAft>
            </a:pPr>
            <a:r>
              <a:rPr lang="en-US" sz="950" b="1" dirty="0" smtClean="0">
                <a:latin typeface="Times New Roman" panose="02020603050405020304" pitchFamily="18" charset="0"/>
                <a:ea typeface="Times New Roman"/>
                <a:cs typeface="Times New Roman" panose="02020603050405020304" pitchFamily="18" charset="0"/>
              </a:rPr>
              <a:t>Aircraft Fleeted</a:t>
            </a:r>
            <a:r>
              <a:rPr lang="en-US" sz="950" dirty="0" smtClean="0">
                <a:latin typeface="Times New Roman" panose="02020603050405020304" pitchFamily="18" charset="0"/>
                <a:ea typeface="Times New Roman"/>
                <a:cs typeface="Times New Roman" panose="02020603050405020304" pitchFamily="18" charset="0"/>
              </a:rPr>
              <a:t>:  36,869</a:t>
            </a:r>
            <a:endParaRPr lang="en-US" sz="950" dirty="0">
              <a:effectLst/>
              <a:latin typeface="Times New Roman" panose="02020603050405020304" pitchFamily="18" charset="0"/>
              <a:ea typeface="Times New Roman"/>
              <a:cs typeface="Times New Roman" panose="02020603050405020304" pitchFamily="18" charset="0"/>
            </a:endParaRPr>
          </a:p>
        </p:txBody>
      </p:sp>
      <p:sp>
        <p:nvSpPr>
          <p:cNvPr id="18" name="TextBox 3"/>
          <p:cNvSpPr txBox="1"/>
          <p:nvPr/>
        </p:nvSpPr>
        <p:spPr>
          <a:xfrm>
            <a:off x="0" y="228600"/>
            <a:ext cx="2953212" cy="2508379"/>
          </a:xfrm>
          <a:prstGeom prst="rect">
            <a:avLst/>
          </a:prstGeom>
          <a:noFill/>
        </p:spPr>
        <p:txBody>
          <a:bodyPr wrap="square" rtlCol="0">
            <a:spAutoFit/>
          </a:bodyPr>
          <a:lstStyle/>
          <a:p>
            <a:pPr algn="ctr"/>
            <a:r>
              <a:rPr lang="en-US" sz="950" b="1" u="sng" dirty="0" smtClean="0">
                <a:latin typeface="Times New Roman" panose="02020603050405020304" pitchFamily="18" charset="0"/>
                <a:ea typeface="Times New Roman"/>
                <a:cs typeface="Times New Roman" panose="02020603050405020304" pitchFamily="18" charset="0"/>
              </a:rPr>
              <a:t>Operation Inherent Resolve</a:t>
            </a:r>
            <a:endParaRPr lang="en-US" sz="950" b="1" u="sng" dirty="0">
              <a:latin typeface="Times New Roman" panose="02020603050405020304" pitchFamily="18" charset="0"/>
              <a:ea typeface="Times New Roman"/>
              <a:cs typeface="Times New Roman" panose="02020603050405020304" pitchFamily="18" charset="0"/>
            </a:endParaRPr>
          </a:p>
          <a:p>
            <a:pPr algn="ctr"/>
            <a:r>
              <a:rPr lang="en-US" sz="800" dirty="0">
                <a:latin typeface="Times New Roman" panose="02020603050405020304" pitchFamily="18" charset="0"/>
                <a:ea typeface="Times New Roman"/>
                <a:cs typeface="Times New Roman" panose="02020603050405020304" pitchFamily="18" charset="0"/>
              </a:rPr>
              <a:t>Received and processed cargo and combat equipment to </a:t>
            </a:r>
            <a:r>
              <a:rPr lang="en-US" sz="800" dirty="0" err="1" smtClean="0">
                <a:latin typeface="Times New Roman" panose="02020603050405020304" pitchFamily="18" charset="0"/>
                <a:ea typeface="Times New Roman"/>
                <a:cs typeface="Times New Roman" panose="02020603050405020304" pitchFamily="18" charset="0"/>
              </a:rPr>
              <a:t>Incirlik</a:t>
            </a:r>
            <a:endParaRPr lang="en-US" sz="800" dirty="0" smtClean="0">
              <a:latin typeface="Times New Roman" panose="02020603050405020304" pitchFamily="18" charset="0"/>
              <a:ea typeface="Times New Roman"/>
              <a:cs typeface="Times New Roman" panose="02020603050405020304" pitchFamily="18" charset="0"/>
            </a:endParaRPr>
          </a:p>
          <a:p>
            <a:pPr algn="ctr"/>
            <a:endParaRPr lang="en-US" sz="800" dirty="0">
              <a:latin typeface="Times New Roman" panose="02020603050405020304" pitchFamily="18" charset="0"/>
              <a:ea typeface="Times New Roman"/>
              <a:cs typeface="Times New Roman" panose="02020603050405020304" pitchFamily="18" charset="0"/>
            </a:endParaRPr>
          </a:p>
          <a:p>
            <a:pPr algn="ctr"/>
            <a:r>
              <a:rPr lang="en-US" sz="950" b="1" u="sng" dirty="0" smtClean="0">
                <a:latin typeface="Times New Roman" panose="02020603050405020304" pitchFamily="18" charset="0"/>
                <a:ea typeface="Times New Roman"/>
                <a:cs typeface="Times New Roman" panose="02020603050405020304" pitchFamily="18" charset="0"/>
              </a:rPr>
              <a:t>Operation Freedom’s Sentinel</a:t>
            </a:r>
          </a:p>
          <a:p>
            <a:pPr algn="ctr"/>
            <a:r>
              <a:rPr lang="en-US" sz="800" dirty="0" smtClean="0">
                <a:latin typeface="Times New Roman" panose="02020603050405020304" pitchFamily="18" charset="0"/>
                <a:cs typeface="Times New Roman" panose="02020603050405020304" pitchFamily="18" charset="0"/>
              </a:rPr>
              <a:t>Managed</a:t>
            </a:r>
            <a:r>
              <a:rPr lang="en-US" sz="800" dirty="0">
                <a:latin typeface="Times New Roman" panose="02020603050405020304" pitchFamily="18" charset="0"/>
                <a:cs typeface="Times New Roman" panose="02020603050405020304" pitchFamily="18" charset="0"/>
              </a:rPr>
              <a:t>, maintained, and scheduled </a:t>
            </a:r>
            <a:r>
              <a:rPr lang="en-US" sz="800" dirty="0" smtClean="0">
                <a:latin typeface="Times New Roman" panose="02020603050405020304" pitchFamily="18" charset="0"/>
                <a:cs typeface="Times New Roman" panose="02020603050405020304" pitchFamily="18" charset="0"/>
              </a:rPr>
              <a:t>30 </a:t>
            </a:r>
            <a:r>
              <a:rPr lang="en-US" sz="800" dirty="0">
                <a:latin typeface="Times New Roman" panose="02020603050405020304" pitchFamily="18" charset="0"/>
                <a:cs typeface="Times New Roman" panose="02020603050405020304" pitchFamily="18" charset="0"/>
              </a:rPr>
              <a:t>C-17 aircraft and aircrew </a:t>
            </a:r>
            <a:r>
              <a:rPr lang="en-US" sz="800" dirty="0" smtClean="0">
                <a:latin typeface="Times New Roman" panose="02020603050405020304" pitchFamily="18" charset="0"/>
                <a:cs typeface="Times New Roman" panose="02020603050405020304" pitchFamily="18" charset="0"/>
              </a:rPr>
              <a:t> </a:t>
            </a:r>
            <a:r>
              <a:rPr lang="en-US" sz="800" dirty="0">
                <a:latin typeface="Times New Roman" panose="02020603050405020304" pitchFamily="18" charset="0"/>
                <a:cs typeface="Times New Roman" panose="02020603050405020304" pitchFamily="18" charset="0"/>
              </a:rPr>
              <a:t>in support of the </a:t>
            </a:r>
            <a:r>
              <a:rPr lang="en-US" sz="800" dirty="0" smtClean="0">
                <a:latin typeface="Times New Roman" panose="02020603050405020304" pitchFamily="18" charset="0"/>
                <a:cs typeface="Times New Roman" panose="02020603050405020304" pitchFamily="18" charset="0"/>
              </a:rPr>
              <a:t>operation. </a:t>
            </a:r>
            <a:endParaRPr lang="en-US" sz="800" dirty="0">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400" b="1" dirty="0" smtClean="0">
              <a:effectLst/>
              <a:latin typeface="Times New Roman" panose="02020603050405020304" pitchFamily="18" charset="0"/>
              <a:ea typeface="Times New Roman"/>
              <a:cs typeface="Times New Roman" panose="02020603050405020304" pitchFamily="18" charset="0"/>
            </a:endParaRPr>
          </a:p>
          <a:p>
            <a:pPr algn="ctr"/>
            <a:r>
              <a:rPr lang="en-US" sz="950" b="1" u="sng" dirty="0">
                <a:latin typeface="Times New Roman" panose="02020603050405020304" pitchFamily="18" charset="0"/>
                <a:ea typeface="Times New Roman"/>
                <a:cs typeface="Times New Roman" panose="02020603050405020304" pitchFamily="18" charset="0"/>
              </a:rPr>
              <a:t>Operation </a:t>
            </a:r>
            <a:r>
              <a:rPr lang="en-US" sz="950" b="1" u="sng" dirty="0" smtClean="0">
                <a:latin typeface="Times New Roman" panose="02020603050405020304" pitchFamily="18" charset="0"/>
                <a:ea typeface="Times New Roman"/>
                <a:cs typeface="Times New Roman" panose="02020603050405020304" pitchFamily="18" charset="0"/>
              </a:rPr>
              <a:t>United Assistance</a:t>
            </a:r>
            <a:endParaRPr lang="en-US" sz="950" b="1" u="sng" dirty="0">
              <a:latin typeface="Times New Roman" panose="02020603050405020304" pitchFamily="18" charset="0"/>
              <a:ea typeface="Times New Roman"/>
              <a:cs typeface="Times New Roman" panose="02020603050405020304" pitchFamily="18" charset="0"/>
            </a:endParaRPr>
          </a:p>
          <a:p>
            <a:pPr algn="ctr"/>
            <a:r>
              <a:rPr lang="en-US" sz="800" dirty="0">
                <a:latin typeface="Times New Roman" panose="02020603050405020304" pitchFamily="18" charset="0"/>
                <a:ea typeface="Times New Roman"/>
                <a:cs typeface="Times New Roman" panose="02020603050405020304" pitchFamily="18" charset="0"/>
              </a:rPr>
              <a:t>Passenger and cargo handling for missions originating out of Western Africa. Provided Ebola kits for transitioning the “hot zone”</a:t>
            </a:r>
          </a:p>
          <a:p>
            <a:pPr marL="0" marR="0" algn="ctr">
              <a:spcBef>
                <a:spcPts val="0"/>
              </a:spcBef>
              <a:spcAft>
                <a:spcPts val="0"/>
              </a:spcAft>
            </a:pPr>
            <a:endParaRPr lang="en-US" sz="400" b="1" dirty="0" smtClean="0">
              <a:effectLst/>
              <a:latin typeface="Times New Roman" panose="02020603050405020304" pitchFamily="18" charset="0"/>
              <a:ea typeface="Times New Roman"/>
              <a:cs typeface="Times New Roman" panose="02020603050405020304" pitchFamily="18" charset="0"/>
            </a:endParaRPr>
          </a:p>
          <a:p>
            <a:pPr algn="ctr"/>
            <a:r>
              <a:rPr lang="en-US" sz="950" b="1" u="sng" dirty="0">
                <a:latin typeface="Times New Roman" panose="02020603050405020304" pitchFamily="18" charset="0"/>
                <a:ea typeface="Times New Roman"/>
                <a:cs typeface="Times New Roman" panose="02020603050405020304" pitchFamily="18" charset="0"/>
              </a:rPr>
              <a:t>Operation </a:t>
            </a:r>
            <a:r>
              <a:rPr lang="en-US" sz="950" b="1" u="sng" dirty="0" smtClean="0">
                <a:latin typeface="Times New Roman" panose="02020603050405020304" pitchFamily="18" charset="0"/>
                <a:ea typeface="Times New Roman"/>
                <a:cs typeface="Times New Roman" panose="02020603050405020304" pitchFamily="18" charset="0"/>
              </a:rPr>
              <a:t>Odyssey Dawn</a:t>
            </a:r>
            <a:endParaRPr lang="en-US" sz="950" b="1" u="sng" dirty="0">
              <a:latin typeface="Times New Roman" panose="02020603050405020304" pitchFamily="18" charset="0"/>
              <a:ea typeface="Times New Roman"/>
              <a:cs typeface="Times New Roman" panose="02020603050405020304" pitchFamily="18" charset="0"/>
            </a:endParaRPr>
          </a:p>
          <a:p>
            <a:pPr algn="ctr"/>
            <a:r>
              <a:rPr lang="en-US" sz="800" dirty="0">
                <a:latin typeface="Times New Roman" panose="02020603050405020304" pitchFamily="18" charset="0"/>
                <a:ea typeface="Times New Roman"/>
                <a:cs typeface="Times New Roman" panose="02020603050405020304" pitchFamily="18" charset="0"/>
              </a:rPr>
              <a:t>C2 node during initiation and execution of Coronet missions</a:t>
            </a:r>
          </a:p>
          <a:p>
            <a:pPr marL="0" marR="0" algn="ctr">
              <a:spcBef>
                <a:spcPts val="0"/>
              </a:spcBef>
              <a:spcAft>
                <a:spcPts val="0"/>
              </a:spcAft>
            </a:pPr>
            <a:endParaRPr lang="en-US" sz="400" b="1" dirty="0" smtClean="0">
              <a:effectLst/>
              <a:latin typeface="Times New Roman" panose="02020603050405020304" pitchFamily="18" charset="0"/>
              <a:ea typeface="Times New Roman"/>
              <a:cs typeface="Times New Roman" panose="02020603050405020304" pitchFamily="18" charset="0"/>
            </a:endParaRPr>
          </a:p>
          <a:p>
            <a:pPr marL="0" marR="0" algn="ctr">
              <a:spcBef>
                <a:spcPts val="0"/>
              </a:spcBef>
              <a:spcAft>
                <a:spcPts val="0"/>
              </a:spcAft>
            </a:pPr>
            <a:r>
              <a:rPr lang="en-US" sz="950" b="1" u="sng" dirty="0" smtClean="0">
                <a:effectLst/>
                <a:latin typeface="Times New Roman" panose="02020603050405020304" pitchFamily="18" charset="0"/>
                <a:ea typeface="Times New Roman"/>
                <a:cs typeface="Times New Roman" panose="02020603050405020304" pitchFamily="18" charset="0"/>
              </a:rPr>
              <a:t>Operation Enduring Freedom</a:t>
            </a:r>
          </a:p>
          <a:p>
            <a:pPr marL="0" marR="0" algn="ctr">
              <a:spcBef>
                <a:spcPts val="0"/>
              </a:spcBef>
              <a:spcAft>
                <a:spcPts val="0"/>
              </a:spcAft>
            </a:pPr>
            <a:r>
              <a:rPr lang="en-US" sz="800" dirty="0" smtClean="0">
                <a:latin typeface="Times New Roman" panose="02020603050405020304" pitchFamily="18" charset="0"/>
                <a:ea typeface="Times New Roman"/>
                <a:cs typeface="Times New Roman" panose="02020603050405020304" pitchFamily="18" charset="0"/>
              </a:rPr>
              <a:t>10.5K departures/719K PAX/347K cargo</a:t>
            </a:r>
          </a:p>
          <a:p>
            <a:pPr marL="0" marR="0" algn="ctr">
              <a:spcBef>
                <a:spcPts val="0"/>
              </a:spcBef>
              <a:spcAft>
                <a:spcPts val="0"/>
              </a:spcAft>
            </a:pPr>
            <a:endParaRPr lang="en-US" sz="400" dirty="0">
              <a:latin typeface="Times New Roman" panose="02020603050405020304" pitchFamily="18" charset="0"/>
              <a:ea typeface="Times New Roman"/>
              <a:cs typeface="Times New Roman" panose="02020603050405020304" pitchFamily="18" charset="0"/>
            </a:endParaRPr>
          </a:p>
          <a:p>
            <a:pPr marL="0" marR="0" algn="ctr">
              <a:spcBef>
                <a:spcPts val="0"/>
              </a:spcBef>
              <a:spcAft>
                <a:spcPts val="0"/>
              </a:spcAft>
            </a:pPr>
            <a:r>
              <a:rPr lang="en-US" sz="950" b="1" u="sng" dirty="0" smtClean="0">
                <a:effectLst/>
                <a:latin typeface="Times New Roman" panose="02020603050405020304" pitchFamily="18" charset="0"/>
                <a:ea typeface="Times New Roman"/>
                <a:cs typeface="Times New Roman" panose="02020603050405020304" pitchFamily="18" charset="0"/>
              </a:rPr>
              <a:t>Operation Iraqi Freedom</a:t>
            </a:r>
          </a:p>
          <a:p>
            <a:pPr marL="0" marR="0" algn="ctr">
              <a:spcBef>
                <a:spcPts val="0"/>
              </a:spcBef>
              <a:spcAft>
                <a:spcPts val="0"/>
              </a:spcAft>
            </a:pPr>
            <a:r>
              <a:rPr lang="en-US" sz="800" dirty="0" smtClean="0">
                <a:latin typeface="Times New Roman" panose="02020603050405020304" pitchFamily="18" charset="0"/>
                <a:ea typeface="Times New Roman"/>
                <a:cs typeface="Times New Roman" panose="02020603050405020304" pitchFamily="18" charset="0"/>
              </a:rPr>
              <a:t>Provided command &amp; control, aerial port operations, aircraft maintenance  &amp; aeromedical evacuation</a:t>
            </a:r>
          </a:p>
          <a:p>
            <a:pPr marL="0" marR="0" algn="ctr">
              <a:spcBef>
                <a:spcPts val="0"/>
              </a:spcBef>
              <a:spcAft>
                <a:spcPts val="0"/>
              </a:spcAft>
            </a:pPr>
            <a:endParaRPr lang="en-US" sz="400" dirty="0">
              <a:latin typeface="Times New Roman" panose="02020603050405020304" pitchFamily="18" charset="0"/>
              <a:ea typeface="Times New Roman"/>
              <a:cs typeface="Times New Roman" panose="02020603050405020304" pitchFamily="18" charset="0"/>
            </a:endParaRPr>
          </a:p>
        </p:txBody>
      </p:sp>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6748" y="3578440"/>
            <a:ext cx="1893303" cy="154184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65136" y="2440915"/>
            <a:ext cx="1635264" cy="10792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722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rgbClr val="CBCBCB"/>
            </a:gs>
            <a:gs pos="13000">
              <a:srgbClr val="5F5F5F"/>
            </a:gs>
            <a:gs pos="21001">
              <a:srgbClr val="5F5F5F"/>
            </a:gs>
            <a:gs pos="64000">
              <a:srgbClr val="FFFFFF"/>
            </a:gs>
            <a:gs pos="67000">
              <a:srgbClr val="B2B2B2"/>
            </a:gs>
            <a:gs pos="79000">
              <a:srgbClr val="292929"/>
            </a:gs>
            <a:gs pos="82001">
              <a:srgbClr val="777777"/>
            </a:gs>
            <a:gs pos="100000">
              <a:srgbClr val="EAEAEA"/>
            </a:gs>
          </a:gsLst>
          <a:lin ang="5400000" scaled="0"/>
        </a:gradFill>
        <a:effectLst/>
      </p:bgPr>
    </p:bg>
    <p:spTree>
      <p:nvGrpSpPr>
        <p:cNvPr id="1" name=""/>
        <p:cNvGrpSpPr/>
        <p:nvPr/>
      </p:nvGrpSpPr>
      <p:grpSpPr>
        <a:xfrm>
          <a:off x="0" y="0"/>
          <a:ext cx="0" cy="0"/>
          <a:chOff x="0" y="0"/>
          <a:chExt cx="0" cy="0"/>
        </a:xfrm>
      </p:grpSpPr>
      <p:cxnSp>
        <p:nvCxnSpPr>
          <p:cNvPr id="70" name="Straight Connector 69"/>
          <p:cNvCxnSpPr/>
          <p:nvPr/>
        </p:nvCxnSpPr>
        <p:spPr bwMode="auto">
          <a:xfrm>
            <a:off x="5215644" y="4609023"/>
            <a:ext cx="0" cy="1446818"/>
          </a:xfrm>
          <a:prstGeom prst="line">
            <a:avLst/>
          </a:prstGeom>
          <a:noFill/>
          <a:ln w="28575"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a:off x="3886200" y="4609023"/>
            <a:ext cx="0" cy="1446818"/>
          </a:xfrm>
          <a:prstGeom prst="line">
            <a:avLst/>
          </a:prstGeom>
          <a:noFill/>
          <a:ln w="28575" cap="flat" cmpd="sng" algn="ctr">
            <a:solidFill>
              <a:schemeClr val="tx1"/>
            </a:solidFill>
            <a:prstDash val="solid"/>
            <a:round/>
            <a:headEnd type="none" w="med" len="med"/>
            <a:tailEnd type="none" w="med" len="med"/>
          </a:ln>
          <a:effectLst/>
        </p:spPr>
      </p:cxnSp>
      <p:cxnSp>
        <p:nvCxnSpPr>
          <p:cNvPr id="84" name="Straight Connector 83"/>
          <p:cNvCxnSpPr/>
          <p:nvPr/>
        </p:nvCxnSpPr>
        <p:spPr bwMode="auto">
          <a:xfrm>
            <a:off x="4592026" y="3429000"/>
            <a:ext cx="0" cy="958673"/>
          </a:xfrm>
          <a:prstGeom prst="line">
            <a:avLst/>
          </a:prstGeom>
          <a:noFill/>
          <a:ln w="28575" cap="flat" cmpd="sng" algn="ctr">
            <a:solidFill>
              <a:schemeClr val="tx1"/>
            </a:solidFill>
            <a:prstDash val="solid"/>
            <a:round/>
            <a:headEnd type="none" w="med" len="med"/>
            <a:tailEnd type="none" w="med" len="med"/>
          </a:ln>
          <a:effectLst/>
        </p:spPr>
      </p:cxnSp>
      <p:sp>
        <p:nvSpPr>
          <p:cNvPr id="3" name="Text Placeholder 2"/>
          <p:cNvSpPr>
            <a:spLocks noGrp="1"/>
          </p:cNvSpPr>
          <p:nvPr>
            <p:ph type="body" sz="quarter" idx="13"/>
          </p:nvPr>
        </p:nvSpPr>
        <p:spPr>
          <a:xfrm>
            <a:off x="1408654" y="-76200"/>
            <a:ext cx="6351588" cy="749530"/>
          </a:xfrm>
        </p:spPr>
        <p:txBody>
          <a:bodyPr/>
          <a:lstStyle/>
          <a:p>
            <a:r>
              <a:rPr lang="en-US" dirty="0" smtClean="0"/>
              <a:t>521st Air Mobility Operations Wing</a:t>
            </a:r>
            <a:endParaRPr lang="en-US" dirty="0"/>
          </a:p>
        </p:txBody>
      </p:sp>
      <p:cxnSp>
        <p:nvCxnSpPr>
          <p:cNvPr id="4" name="Straight Arrow Connector 3"/>
          <p:cNvCxnSpPr/>
          <p:nvPr/>
        </p:nvCxnSpPr>
        <p:spPr bwMode="auto">
          <a:xfrm>
            <a:off x="4953000" y="3429000"/>
            <a:ext cx="1600200" cy="0"/>
          </a:xfrm>
          <a:prstGeom prst="straightConnector1">
            <a:avLst/>
          </a:prstGeom>
          <a:noFill/>
          <a:ln w="9525" cap="flat" cmpd="sng" algn="ctr">
            <a:noFill/>
            <a:prstDash val="solid"/>
            <a:round/>
            <a:headEnd type="none" w="med" len="med"/>
            <a:tailEnd type="arrow"/>
          </a:ln>
          <a:effectLst/>
        </p:spPr>
      </p:cxnSp>
      <p:sp>
        <p:nvSpPr>
          <p:cNvPr id="2" name="Freeform 1"/>
          <p:cNvSpPr/>
          <p:nvPr/>
        </p:nvSpPr>
        <p:spPr bwMode="auto">
          <a:xfrm>
            <a:off x="7604760" y="3268980"/>
            <a:ext cx="220980" cy="16168"/>
          </a:xfrm>
          <a:custGeom>
            <a:avLst/>
            <a:gdLst>
              <a:gd name="connsiteX0" fmla="*/ 0 w 220980"/>
              <a:gd name="connsiteY0" fmla="*/ 0 h 16168"/>
              <a:gd name="connsiteX1" fmla="*/ 91440 w 220980"/>
              <a:gd name="connsiteY1" fmla="*/ 7620 h 16168"/>
              <a:gd name="connsiteX2" fmla="*/ 114300 w 220980"/>
              <a:gd name="connsiteY2" fmla="*/ 15240 h 16168"/>
              <a:gd name="connsiteX3" fmla="*/ 220980 w 220980"/>
              <a:gd name="connsiteY3" fmla="*/ 15240 h 16168"/>
            </a:gdLst>
            <a:ahLst/>
            <a:cxnLst>
              <a:cxn ang="0">
                <a:pos x="connsiteX0" y="connsiteY0"/>
              </a:cxn>
              <a:cxn ang="0">
                <a:pos x="connsiteX1" y="connsiteY1"/>
              </a:cxn>
              <a:cxn ang="0">
                <a:pos x="connsiteX2" y="connsiteY2"/>
              </a:cxn>
              <a:cxn ang="0">
                <a:pos x="connsiteX3" y="connsiteY3"/>
              </a:cxn>
            </a:cxnLst>
            <a:rect l="l" t="t" r="r" b="b"/>
            <a:pathLst>
              <a:path w="220980" h="16168">
                <a:moveTo>
                  <a:pt x="0" y="0"/>
                </a:moveTo>
                <a:cubicBezTo>
                  <a:pt x="30480" y="2540"/>
                  <a:pt x="61123" y="3578"/>
                  <a:pt x="91440" y="7620"/>
                </a:cubicBezTo>
                <a:cubicBezTo>
                  <a:pt x="99402" y="8682"/>
                  <a:pt x="106282" y="14768"/>
                  <a:pt x="114300" y="15240"/>
                </a:cubicBezTo>
                <a:cubicBezTo>
                  <a:pt x="149799" y="17328"/>
                  <a:pt x="185420" y="15240"/>
                  <a:pt x="220980" y="15240"/>
                </a:cubicBezTo>
              </a:path>
            </a:pathLst>
          </a:custGeom>
          <a:noFill/>
          <a:ln w="9525" cap="flat" cmpd="sng" algn="ctr">
            <a:noFill/>
            <a:prstDash val="solid"/>
            <a:round/>
            <a:headEnd type="none" w="med" len="med"/>
            <a:tailEnd type="none" w="med" len="med"/>
          </a:ln>
          <a:effectLst/>
        </p:spPr>
        <p:txBody>
          <a:bodyPr vert="horz" wrap="square" lIns="91429" tIns="45714" rIns="91429" bIns="45714" numCol="1" rtlCol="0" anchor="t" anchorCtr="0" compatLnSpc="1">
            <a:prstTxWarp prst="textNoShape">
              <a:avLst/>
            </a:prstTxWarp>
          </a:bodyPr>
          <a:lstStyle/>
          <a:p>
            <a:pPr eaLnBrk="0" fontAlgn="base" hangingPunct="0">
              <a:lnSpc>
                <a:spcPct val="80000"/>
              </a:lnSpc>
              <a:spcBef>
                <a:spcPct val="20000"/>
              </a:spcBef>
              <a:spcAft>
                <a:spcPct val="0"/>
              </a:spcAft>
              <a:buClr>
                <a:srgbClr val="000066"/>
              </a:buClr>
              <a:buSzPct val="100000"/>
              <a:buFontTx/>
              <a:buChar char="•"/>
            </a:pPr>
            <a:endParaRPr lang="en-US" sz="1600" b="1">
              <a:solidFill>
                <a:srgbClr val="000080"/>
              </a:solidFill>
              <a:latin typeface="Arial" charset="0"/>
              <a:cs typeface="Arial" charset="0"/>
            </a:endParaRPr>
          </a:p>
        </p:txBody>
      </p:sp>
      <p:sp>
        <p:nvSpPr>
          <p:cNvPr id="7" name="Explosion 1 6"/>
          <p:cNvSpPr/>
          <p:nvPr/>
        </p:nvSpPr>
        <p:spPr bwMode="auto">
          <a:xfrm>
            <a:off x="6781800" y="990600"/>
            <a:ext cx="933450" cy="730688"/>
          </a:xfrm>
          <a:prstGeom prst="irregularSeal1">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8" name="TextBox 7"/>
          <p:cNvSpPr txBox="1"/>
          <p:nvPr/>
        </p:nvSpPr>
        <p:spPr>
          <a:xfrm>
            <a:off x="6350104" y="1152939"/>
            <a:ext cx="2668531" cy="830997"/>
          </a:xfrm>
          <a:prstGeom prst="rect">
            <a:avLst/>
          </a:prstGeom>
          <a:noFill/>
        </p:spPr>
        <p:txBody>
          <a:bodyPr wrap="square" rtlCol="0">
            <a:spAutoFit/>
          </a:bodyPr>
          <a:lstStyle/>
          <a:p>
            <a:pPr algn="ctr"/>
            <a:r>
              <a:rPr lang="en-US" sz="1200" b="1" u="sng" dirty="0" smtClean="0">
                <a:latin typeface="Times New Roman" panose="02020603050405020304" pitchFamily="18" charset="0"/>
                <a:cs typeface="Times New Roman" panose="02020603050405020304" pitchFamily="18" charset="0"/>
              </a:rPr>
              <a:t>Vision</a:t>
            </a:r>
            <a:endParaRPr lang="en-US" sz="1200" b="1" u="sng" dirty="0">
              <a:latin typeface="Times New Roman" panose="02020603050405020304" pitchFamily="18" charset="0"/>
              <a:cs typeface="Times New Roman" panose="02020603050405020304" pitchFamily="18" charset="0"/>
            </a:endParaRPr>
          </a:p>
          <a:p>
            <a:pPr algn="ctr"/>
            <a:endParaRPr lang="en-US" sz="1200" dirty="0" smtClean="0">
              <a:latin typeface="Times New Roman" panose="02020603050405020304" pitchFamily="18" charset="0"/>
              <a:cs typeface="Times New Roman" panose="02020603050405020304" pitchFamily="18" charset="0"/>
            </a:endParaRPr>
          </a:p>
          <a:p>
            <a:pPr algn="ctr"/>
            <a:r>
              <a:rPr lang="en-US" sz="1200" dirty="0" smtClean="0">
                <a:latin typeface="Times New Roman" panose="02020603050405020304" pitchFamily="18" charset="0"/>
                <a:cs typeface="Times New Roman" panose="02020603050405020304" pitchFamily="18" charset="0"/>
              </a:rPr>
              <a:t>Bold </a:t>
            </a:r>
            <a:r>
              <a:rPr lang="en-US" sz="1200" dirty="0">
                <a:latin typeface="Times New Roman" panose="02020603050405020304" pitchFamily="18" charset="0"/>
                <a:cs typeface="Times New Roman" panose="02020603050405020304" pitchFamily="18" charset="0"/>
              </a:rPr>
              <a:t>Airmen…Shaping AMC’s Premier</a:t>
            </a:r>
          </a:p>
          <a:p>
            <a:pPr algn="ct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En</a:t>
            </a:r>
            <a:r>
              <a:rPr lang="en-US" sz="1200" dirty="0">
                <a:latin typeface="Times New Roman" panose="02020603050405020304" pitchFamily="18" charset="0"/>
                <a:cs typeface="Times New Roman" panose="02020603050405020304" pitchFamily="18" charset="0"/>
              </a:rPr>
              <a:t> Route for </a:t>
            </a:r>
            <a:r>
              <a:rPr lang="en-US" sz="1200" dirty="0" smtClean="0">
                <a:latin typeface="Times New Roman" panose="02020603050405020304" pitchFamily="18" charset="0"/>
                <a:cs typeface="Times New Roman" panose="02020603050405020304" pitchFamily="18" charset="0"/>
              </a:rPr>
              <a:t>Tomorrow</a:t>
            </a:r>
            <a:endParaRPr lang="en-US" sz="1200" dirty="0">
              <a:latin typeface="Times New Roman" panose="02020603050405020304" pitchFamily="18" charset="0"/>
              <a:cs typeface="Times New Roman" panose="02020603050405020304" pitchFamily="18" charset="0"/>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141" y="456711"/>
            <a:ext cx="947359" cy="57210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2762" y="440190"/>
            <a:ext cx="946368" cy="59096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7653" y="465823"/>
            <a:ext cx="944117" cy="5567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9630" y="435799"/>
            <a:ext cx="1003018" cy="60042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2859" y="395001"/>
            <a:ext cx="956749" cy="67570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8663" y="428716"/>
            <a:ext cx="954310" cy="64199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7026" y="415116"/>
            <a:ext cx="886680" cy="63547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1715" y="440190"/>
            <a:ext cx="885312" cy="59164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descr="C:\Users\1128137609A\Desktop\313EOS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48932" y="3569278"/>
            <a:ext cx="905256" cy="97290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1128137609A\Desktop\721AMO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02899" y="2286061"/>
            <a:ext cx="1024128" cy="101065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1128137609A\Desktop\724%20AM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48932" y="5240079"/>
            <a:ext cx="905256" cy="92981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1128137609A\Desktop\8EAMS.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89636" y="5204755"/>
            <a:ext cx="923530" cy="97743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Users\1128137609A\Desktop\728AM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50169" y="3621985"/>
            <a:ext cx="904363" cy="927822"/>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Users\1128137609A\Desktop\726AMS.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12326" y="1826512"/>
            <a:ext cx="828224" cy="932688"/>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C:\Users\1128137609A\AppData\Local\Microsoft\Windows\Temporary Internet Files\Content.Outlook\HDFPMAXM\725 AMS_Shiel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89459" y="3650558"/>
            <a:ext cx="819133" cy="939006"/>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3678440" y="3420175"/>
            <a:ext cx="1716723" cy="612934"/>
          </a:xfrm>
          <a:prstGeom prst="roundRect">
            <a:avLst/>
          </a:prstGeom>
          <a:solidFill>
            <a:schemeClr val="accent1">
              <a:lumMod val="9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200" b="1" dirty="0" smtClean="0"/>
              <a:t>   </a:t>
            </a:r>
            <a:r>
              <a:rPr lang="en-US" sz="900" b="1" dirty="0" smtClean="0"/>
              <a:t>UNITED STATES </a:t>
            </a:r>
          </a:p>
          <a:p>
            <a:r>
              <a:rPr lang="en-US" sz="900" b="1" dirty="0" smtClean="0"/>
              <a:t> TRANSPORTATION</a:t>
            </a:r>
          </a:p>
          <a:p>
            <a:r>
              <a:rPr lang="en-US" sz="900" b="1" dirty="0" smtClean="0"/>
              <a:t>        COMMAND</a:t>
            </a:r>
            <a:endParaRPr lang="en-US" sz="900" b="1" dirty="0"/>
          </a:p>
        </p:txBody>
      </p:sp>
      <p:sp>
        <p:nvSpPr>
          <p:cNvPr id="29" name="Rounded Rectangle 28"/>
          <p:cNvSpPr/>
          <p:nvPr/>
        </p:nvSpPr>
        <p:spPr bwMode="auto">
          <a:xfrm>
            <a:off x="2913798" y="2563213"/>
            <a:ext cx="2839302" cy="461665"/>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74" name="TextBox 73"/>
          <p:cNvSpPr txBox="1"/>
          <p:nvPr/>
        </p:nvSpPr>
        <p:spPr>
          <a:xfrm>
            <a:off x="3654567" y="4193596"/>
            <a:ext cx="1764470" cy="612934"/>
          </a:xfrm>
          <a:prstGeom prst="roundRect">
            <a:avLst/>
          </a:prstGeom>
          <a:solidFill>
            <a:schemeClr val="accent1">
              <a:lumMod val="9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200" b="1" dirty="0" smtClean="0"/>
              <a:t>           </a:t>
            </a:r>
            <a:r>
              <a:rPr lang="en-US" sz="900" b="1" dirty="0" smtClean="0"/>
              <a:t>AIR </a:t>
            </a:r>
          </a:p>
          <a:p>
            <a:r>
              <a:rPr lang="en-US" sz="900" b="1" dirty="0"/>
              <a:t> </a:t>
            </a:r>
            <a:r>
              <a:rPr lang="en-US" sz="900" b="1" dirty="0" smtClean="0"/>
              <a:t>        MOBILITY</a:t>
            </a:r>
          </a:p>
          <a:p>
            <a:r>
              <a:rPr lang="en-US" sz="900" b="1" dirty="0" smtClean="0"/>
              <a:t>        COMMAND</a:t>
            </a:r>
            <a:endParaRPr lang="en-US" sz="900" b="1" dirty="0"/>
          </a:p>
        </p:txBody>
      </p:sp>
      <p:sp>
        <p:nvSpPr>
          <p:cNvPr id="75" name="TextBox 74"/>
          <p:cNvSpPr txBox="1"/>
          <p:nvPr/>
        </p:nvSpPr>
        <p:spPr>
          <a:xfrm>
            <a:off x="3124200" y="5067164"/>
            <a:ext cx="1412602" cy="612934"/>
          </a:xfrm>
          <a:prstGeom prst="roundRect">
            <a:avLst/>
          </a:prstGeom>
          <a:solidFill>
            <a:schemeClr val="accent1">
              <a:lumMod val="9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200" b="1" dirty="0" smtClean="0"/>
              <a:t>      </a:t>
            </a:r>
            <a:r>
              <a:rPr lang="en-US" sz="900" b="1" dirty="0" smtClean="0"/>
              <a:t>USAF</a:t>
            </a:r>
            <a:endParaRPr lang="en-US" sz="900" b="1" dirty="0"/>
          </a:p>
          <a:p>
            <a:r>
              <a:rPr lang="en-US" sz="900" b="1" dirty="0" smtClean="0"/>
              <a:t>EXPEDITIONARY</a:t>
            </a:r>
          </a:p>
          <a:p>
            <a:r>
              <a:rPr lang="en-US" sz="900" b="1" dirty="0" smtClean="0"/>
              <a:t>      CENTER</a:t>
            </a:r>
            <a:endParaRPr lang="en-US" sz="900" b="1" dirty="0"/>
          </a:p>
        </p:txBody>
      </p:sp>
      <p:sp>
        <p:nvSpPr>
          <p:cNvPr id="76" name="TextBox 75"/>
          <p:cNvSpPr txBox="1"/>
          <p:nvPr/>
        </p:nvSpPr>
        <p:spPr>
          <a:xfrm>
            <a:off x="3370770" y="5895709"/>
            <a:ext cx="2416132" cy="715089"/>
          </a:xfrm>
          <a:prstGeom prst="roundRect">
            <a:avLst/>
          </a:prstGeom>
          <a:solidFill>
            <a:schemeClr val="accent1">
              <a:lumMod val="9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200" b="1" dirty="0" smtClean="0"/>
              <a:t>             521ST</a:t>
            </a:r>
          </a:p>
          <a:p>
            <a:r>
              <a:rPr lang="en-US" sz="1200" b="1" dirty="0" smtClean="0"/>
              <a:t>     AIR MOBILITY</a:t>
            </a:r>
          </a:p>
          <a:p>
            <a:r>
              <a:rPr lang="en-US" sz="1200" b="1" dirty="0" smtClean="0"/>
              <a:t>OPERATIONS WING</a:t>
            </a:r>
            <a:endParaRPr lang="en-US" sz="1200" b="1" dirty="0"/>
          </a:p>
        </p:txBody>
      </p:sp>
      <p:sp>
        <p:nvSpPr>
          <p:cNvPr id="77" name="TextBox 76"/>
          <p:cNvSpPr txBox="1"/>
          <p:nvPr/>
        </p:nvSpPr>
        <p:spPr>
          <a:xfrm>
            <a:off x="3316519" y="2894653"/>
            <a:ext cx="2500200" cy="374571"/>
          </a:xfrm>
          <a:prstGeom prst="roundRect">
            <a:avLst/>
          </a:prstGeom>
          <a:solidFill>
            <a:schemeClr val="accent1">
              <a:lumMod val="9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200" b="1" dirty="0" smtClean="0"/>
              <a:t>  </a:t>
            </a:r>
            <a:r>
              <a:rPr lang="en-US" sz="1600" b="1" dirty="0" smtClean="0"/>
              <a:t>CHAIN OF COMMAND</a:t>
            </a:r>
            <a:endParaRPr lang="en-US" sz="1600" b="1" dirty="0"/>
          </a:p>
        </p:txBody>
      </p:sp>
      <p:pic>
        <p:nvPicPr>
          <p:cNvPr id="88" name="Picture 8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5011" y="152402"/>
            <a:ext cx="926412" cy="912001"/>
          </a:xfrm>
          <a:prstGeom prst="rect">
            <a:avLst/>
          </a:prstGeom>
        </p:spPr>
      </p:pic>
      <p:pic>
        <p:nvPicPr>
          <p:cNvPr id="89" name="Picture 8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858033" y="4291002"/>
            <a:ext cx="424728" cy="418121"/>
          </a:xfrm>
          <a:prstGeom prst="rect">
            <a:avLst/>
          </a:prstGeom>
        </p:spPr>
      </p:pic>
      <p:pic>
        <p:nvPicPr>
          <p:cNvPr id="90" name="Picture 8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097573" y="5983214"/>
            <a:ext cx="536608" cy="538659"/>
          </a:xfrm>
          <a:prstGeom prst="rect">
            <a:avLst/>
          </a:prstGeom>
        </p:spPr>
      </p:pic>
      <p:pic>
        <p:nvPicPr>
          <p:cNvPr id="1053" name="Picture 29" descr="R:\AMOW-CC\3. AMOW-CCE\PA-Patches-Photos\EC Rollover\USAF%20Expeditionary%20Center%20Patch.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195809" y="5217259"/>
            <a:ext cx="331766" cy="327386"/>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Users\1128137609A\Desktop\521AMOG.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93003" y="2342799"/>
            <a:ext cx="1027424" cy="1014486"/>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6887093" y="3264276"/>
            <a:ext cx="1643061" cy="276999"/>
          </a:xfrm>
          <a:prstGeom prst="rect">
            <a:avLst/>
          </a:prstGeom>
          <a:noFill/>
        </p:spPr>
        <p:txBody>
          <a:bodyPr wrap="square" rtlCol="0">
            <a:spAutoFit/>
          </a:bodyPr>
          <a:lstStyle/>
          <a:p>
            <a:r>
              <a:rPr lang="en-US" sz="1200" b="1" i="1" dirty="0" err="1" smtClean="0"/>
              <a:t>Ramstein</a:t>
            </a:r>
            <a:r>
              <a:rPr lang="en-US" sz="1200" b="1" i="1" dirty="0" smtClean="0"/>
              <a:t>, Germany</a:t>
            </a:r>
            <a:endParaRPr lang="en-US" sz="1200" b="1" i="1" dirty="0"/>
          </a:p>
        </p:txBody>
      </p:sp>
      <p:sp>
        <p:nvSpPr>
          <p:cNvPr id="52" name="TextBox 51"/>
          <p:cNvSpPr txBox="1"/>
          <p:nvPr/>
        </p:nvSpPr>
        <p:spPr>
          <a:xfrm>
            <a:off x="327224" y="4549807"/>
            <a:ext cx="1234279" cy="261610"/>
          </a:xfrm>
          <a:prstGeom prst="rect">
            <a:avLst/>
          </a:prstGeom>
          <a:noFill/>
        </p:spPr>
        <p:txBody>
          <a:bodyPr wrap="square" rtlCol="0">
            <a:spAutoFit/>
          </a:bodyPr>
          <a:lstStyle/>
          <a:p>
            <a:r>
              <a:rPr lang="en-US" sz="1100" b="1" i="1" dirty="0" smtClean="0"/>
              <a:t>Rota, Spain</a:t>
            </a:r>
            <a:endParaRPr lang="en-US" sz="1100" b="1" i="1" dirty="0"/>
          </a:p>
        </p:txBody>
      </p:sp>
      <p:sp>
        <p:nvSpPr>
          <p:cNvPr id="53" name="TextBox 52"/>
          <p:cNvSpPr txBox="1"/>
          <p:nvPr/>
        </p:nvSpPr>
        <p:spPr>
          <a:xfrm>
            <a:off x="1436912" y="4549807"/>
            <a:ext cx="1234279" cy="261610"/>
          </a:xfrm>
          <a:prstGeom prst="rect">
            <a:avLst/>
          </a:prstGeom>
          <a:noFill/>
        </p:spPr>
        <p:txBody>
          <a:bodyPr wrap="square" rtlCol="0">
            <a:spAutoFit/>
          </a:bodyPr>
          <a:lstStyle/>
          <a:p>
            <a:r>
              <a:rPr lang="en-US" sz="1100" b="1" i="1" dirty="0" err="1" smtClean="0"/>
              <a:t>Incirlik</a:t>
            </a:r>
            <a:r>
              <a:rPr lang="en-US" sz="1100" b="1" i="1" dirty="0" smtClean="0"/>
              <a:t>, Turkey</a:t>
            </a:r>
            <a:endParaRPr lang="en-US" sz="1100" b="1" i="1" dirty="0"/>
          </a:p>
        </p:txBody>
      </p:sp>
      <p:sp>
        <p:nvSpPr>
          <p:cNvPr id="55" name="TextBox 54"/>
          <p:cNvSpPr txBox="1"/>
          <p:nvPr/>
        </p:nvSpPr>
        <p:spPr>
          <a:xfrm>
            <a:off x="465526" y="6162073"/>
            <a:ext cx="700087" cy="261610"/>
          </a:xfrm>
          <a:prstGeom prst="rect">
            <a:avLst/>
          </a:prstGeom>
          <a:noFill/>
        </p:spPr>
        <p:txBody>
          <a:bodyPr wrap="square" rtlCol="0">
            <a:spAutoFit/>
          </a:bodyPr>
          <a:lstStyle/>
          <a:p>
            <a:r>
              <a:rPr lang="en-US" sz="1100" b="1" i="1" dirty="0" smtClean="0"/>
              <a:t>Kuwait</a:t>
            </a:r>
            <a:endParaRPr lang="en-US" sz="1100" b="1" i="1" dirty="0"/>
          </a:p>
        </p:txBody>
      </p:sp>
      <p:sp>
        <p:nvSpPr>
          <p:cNvPr id="56" name="TextBox 55"/>
          <p:cNvSpPr txBox="1"/>
          <p:nvPr/>
        </p:nvSpPr>
        <p:spPr>
          <a:xfrm>
            <a:off x="1365723" y="6159085"/>
            <a:ext cx="1234279" cy="261610"/>
          </a:xfrm>
          <a:prstGeom prst="rect">
            <a:avLst/>
          </a:prstGeom>
          <a:noFill/>
        </p:spPr>
        <p:txBody>
          <a:bodyPr wrap="square" rtlCol="0">
            <a:spAutoFit/>
          </a:bodyPr>
          <a:lstStyle/>
          <a:p>
            <a:r>
              <a:rPr lang="en-US" sz="1100" b="1" i="1" dirty="0" smtClean="0"/>
              <a:t>Al </a:t>
            </a:r>
            <a:r>
              <a:rPr lang="en-US" sz="1100" b="1" i="1" dirty="0" err="1" smtClean="0"/>
              <a:t>Udeid</a:t>
            </a:r>
            <a:r>
              <a:rPr lang="en-US" sz="1100" b="1" i="1" dirty="0" smtClean="0"/>
              <a:t>, Qatar</a:t>
            </a:r>
            <a:endParaRPr lang="en-US" sz="1100" b="1" i="1" dirty="0"/>
          </a:p>
        </p:txBody>
      </p:sp>
      <p:sp>
        <p:nvSpPr>
          <p:cNvPr id="57" name="TextBox 56"/>
          <p:cNvSpPr txBox="1"/>
          <p:nvPr/>
        </p:nvSpPr>
        <p:spPr>
          <a:xfrm>
            <a:off x="6159890" y="6169889"/>
            <a:ext cx="1066076" cy="261610"/>
          </a:xfrm>
          <a:prstGeom prst="rect">
            <a:avLst/>
          </a:prstGeom>
          <a:noFill/>
        </p:spPr>
        <p:txBody>
          <a:bodyPr wrap="square" rtlCol="0">
            <a:spAutoFit/>
          </a:bodyPr>
          <a:lstStyle/>
          <a:p>
            <a:r>
              <a:rPr lang="en-US" sz="1100" b="1" i="1" dirty="0" err="1" smtClean="0"/>
              <a:t>Aviano</a:t>
            </a:r>
            <a:r>
              <a:rPr lang="en-US" sz="1100" b="1" i="1" dirty="0" smtClean="0"/>
              <a:t>, Italy</a:t>
            </a:r>
            <a:endParaRPr lang="en-US" sz="1100" b="1" i="1" dirty="0"/>
          </a:p>
        </p:txBody>
      </p:sp>
      <p:sp>
        <p:nvSpPr>
          <p:cNvPr id="58" name="TextBox 57"/>
          <p:cNvSpPr txBox="1"/>
          <p:nvPr/>
        </p:nvSpPr>
        <p:spPr>
          <a:xfrm>
            <a:off x="7058120" y="6180594"/>
            <a:ext cx="1205459" cy="430887"/>
          </a:xfrm>
          <a:prstGeom prst="rect">
            <a:avLst/>
          </a:prstGeom>
          <a:noFill/>
        </p:spPr>
        <p:txBody>
          <a:bodyPr wrap="square" rtlCol="0">
            <a:spAutoFit/>
          </a:bodyPr>
          <a:lstStyle/>
          <a:p>
            <a:pPr algn="ctr"/>
            <a:r>
              <a:rPr lang="en-US" sz="1100" b="1" i="1" dirty="0" err="1" smtClean="0"/>
              <a:t>Spangdahlem</a:t>
            </a:r>
            <a:r>
              <a:rPr lang="en-US" sz="1100" b="1" i="1" dirty="0" smtClean="0"/>
              <a:t>, Germany</a:t>
            </a:r>
            <a:endParaRPr lang="en-US" sz="1100" b="1" i="1" dirty="0"/>
          </a:p>
        </p:txBody>
      </p:sp>
      <p:sp>
        <p:nvSpPr>
          <p:cNvPr id="59" name="TextBox 58"/>
          <p:cNvSpPr txBox="1"/>
          <p:nvPr/>
        </p:nvSpPr>
        <p:spPr>
          <a:xfrm>
            <a:off x="8099441" y="6192982"/>
            <a:ext cx="1066076" cy="430887"/>
          </a:xfrm>
          <a:prstGeom prst="rect">
            <a:avLst/>
          </a:prstGeom>
          <a:noFill/>
        </p:spPr>
        <p:txBody>
          <a:bodyPr wrap="square" rtlCol="0">
            <a:spAutoFit/>
          </a:bodyPr>
          <a:lstStyle/>
          <a:p>
            <a:pPr algn="ctr"/>
            <a:r>
              <a:rPr lang="en-US" sz="1100" b="1" i="1" dirty="0" err="1" smtClean="0"/>
              <a:t>Mildenhall</a:t>
            </a:r>
            <a:r>
              <a:rPr lang="en-US" sz="1100" b="1" i="1" dirty="0" smtClean="0"/>
              <a:t>, UK</a:t>
            </a:r>
            <a:endParaRPr lang="en-US" sz="1100" b="1" i="1" dirty="0"/>
          </a:p>
        </p:txBody>
      </p:sp>
      <p:sp>
        <p:nvSpPr>
          <p:cNvPr id="60" name="TextBox 59"/>
          <p:cNvSpPr txBox="1"/>
          <p:nvPr/>
        </p:nvSpPr>
        <p:spPr>
          <a:xfrm>
            <a:off x="6159890" y="4521570"/>
            <a:ext cx="1066076" cy="430887"/>
          </a:xfrm>
          <a:prstGeom prst="rect">
            <a:avLst/>
          </a:prstGeom>
          <a:noFill/>
        </p:spPr>
        <p:txBody>
          <a:bodyPr wrap="square" rtlCol="0">
            <a:spAutoFit/>
          </a:bodyPr>
          <a:lstStyle/>
          <a:p>
            <a:pPr algn="ctr"/>
            <a:r>
              <a:rPr lang="en-US" sz="1100" b="1" i="1" dirty="0" err="1" smtClean="0"/>
              <a:t>Ramstein</a:t>
            </a:r>
            <a:r>
              <a:rPr lang="en-US" sz="1100" b="1" i="1" dirty="0" smtClean="0"/>
              <a:t>, Germany</a:t>
            </a:r>
            <a:endParaRPr lang="en-US" sz="1100" b="1" i="1" dirty="0"/>
          </a:p>
        </p:txBody>
      </p:sp>
      <p:sp>
        <p:nvSpPr>
          <p:cNvPr id="61" name="TextBox 60"/>
          <p:cNvSpPr txBox="1"/>
          <p:nvPr/>
        </p:nvSpPr>
        <p:spPr>
          <a:xfrm>
            <a:off x="7140507" y="4521571"/>
            <a:ext cx="1066076" cy="430887"/>
          </a:xfrm>
          <a:prstGeom prst="rect">
            <a:avLst/>
          </a:prstGeom>
          <a:noFill/>
        </p:spPr>
        <p:txBody>
          <a:bodyPr wrap="square" rtlCol="0">
            <a:spAutoFit/>
          </a:bodyPr>
          <a:lstStyle/>
          <a:p>
            <a:pPr algn="ctr"/>
            <a:r>
              <a:rPr lang="en-US" sz="1100" b="1" i="1" dirty="0" err="1" smtClean="0"/>
              <a:t>Ramstein</a:t>
            </a:r>
            <a:r>
              <a:rPr lang="en-US" sz="1100" b="1" i="1" dirty="0" smtClean="0"/>
              <a:t>, Germany</a:t>
            </a:r>
            <a:endParaRPr lang="en-US" sz="1100" b="1" i="1" dirty="0"/>
          </a:p>
        </p:txBody>
      </p:sp>
      <p:sp>
        <p:nvSpPr>
          <p:cNvPr id="62" name="TextBox 61"/>
          <p:cNvSpPr txBox="1"/>
          <p:nvPr/>
        </p:nvSpPr>
        <p:spPr>
          <a:xfrm>
            <a:off x="8076606" y="4532244"/>
            <a:ext cx="1066076" cy="430887"/>
          </a:xfrm>
          <a:prstGeom prst="rect">
            <a:avLst/>
          </a:prstGeom>
          <a:noFill/>
        </p:spPr>
        <p:txBody>
          <a:bodyPr wrap="square" rtlCol="0">
            <a:spAutoFit/>
          </a:bodyPr>
          <a:lstStyle/>
          <a:p>
            <a:pPr algn="ctr"/>
            <a:r>
              <a:rPr lang="en-US" sz="1100" b="1" i="1" dirty="0" err="1" smtClean="0"/>
              <a:t>Ramstein</a:t>
            </a:r>
            <a:r>
              <a:rPr lang="en-US" sz="1100" b="1" i="1" dirty="0" smtClean="0"/>
              <a:t>, Germany</a:t>
            </a:r>
            <a:endParaRPr lang="en-US" sz="1100" b="1" i="1" dirty="0"/>
          </a:p>
        </p:txBody>
      </p:sp>
      <p:pic>
        <p:nvPicPr>
          <p:cNvPr id="1026" name="Picture 2" descr="C:\Users\1128137609A\Desktop\US-TRANSCOM-Emblem.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921586" y="3546462"/>
            <a:ext cx="419293" cy="419293"/>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933030" y="3298195"/>
            <a:ext cx="1234279" cy="261610"/>
          </a:xfrm>
          <a:prstGeom prst="rect">
            <a:avLst/>
          </a:prstGeom>
          <a:noFill/>
        </p:spPr>
        <p:txBody>
          <a:bodyPr wrap="square" rtlCol="0">
            <a:spAutoFit/>
          </a:bodyPr>
          <a:lstStyle/>
          <a:p>
            <a:r>
              <a:rPr lang="en-US" sz="1100" b="1" i="1" dirty="0" smtClean="0"/>
              <a:t>Rota, Spain</a:t>
            </a:r>
            <a:endParaRPr lang="en-US" sz="1100" b="1" i="1" dirty="0"/>
          </a:p>
        </p:txBody>
      </p:sp>
      <p:sp>
        <p:nvSpPr>
          <p:cNvPr id="68" name="TextBox 67"/>
          <p:cNvSpPr txBox="1"/>
          <p:nvPr/>
        </p:nvSpPr>
        <p:spPr>
          <a:xfrm>
            <a:off x="4656414" y="5067164"/>
            <a:ext cx="1225813" cy="612934"/>
          </a:xfrm>
          <a:prstGeom prst="roundRect">
            <a:avLst/>
          </a:prstGeom>
          <a:solidFill>
            <a:schemeClr val="accent1">
              <a:lumMod val="9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200" b="1" dirty="0" smtClean="0"/>
              <a:t>    </a:t>
            </a:r>
            <a:r>
              <a:rPr lang="en-US" sz="900" b="1" dirty="0" smtClean="0"/>
              <a:t>18TH </a:t>
            </a:r>
          </a:p>
          <a:p>
            <a:r>
              <a:rPr lang="en-US" sz="900" b="1" dirty="0" smtClean="0"/>
              <a:t>       AIR</a:t>
            </a:r>
          </a:p>
          <a:p>
            <a:r>
              <a:rPr lang="en-US" sz="900" b="1" dirty="0" smtClean="0"/>
              <a:t>     FORCE</a:t>
            </a:r>
            <a:endParaRPr lang="en-US" sz="900" b="1" dirty="0"/>
          </a:p>
        </p:txBody>
      </p:sp>
      <p:pic>
        <p:nvPicPr>
          <p:cNvPr id="1027" name="Picture 3" descr="C:\Users\1128137609A\Desktop\Eighteenth_Air_Force_-_Emblem.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485015" y="5217259"/>
            <a:ext cx="331704" cy="32738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06664" y="1152939"/>
            <a:ext cx="2209519" cy="1015663"/>
          </a:xfrm>
          <a:prstGeom prst="rect">
            <a:avLst/>
          </a:prstGeom>
        </p:spPr>
        <p:txBody>
          <a:bodyPr wrap="square">
            <a:spAutoFit/>
          </a:bodyPr>
          <a:lstStyle/>
          <a:p>
            <a:pPr algn="ctr"/>
            <a:r>
              <a:rPr lang="en-US" sz="1200" b="1" u="sng" dirty="0">
                <a:latin typeface="Times New Roman" panose="02020603050405020304" pitchFamily="18" charset="0"/>
                <a:cs typeface="Times New Roman" panose="02020603050405020304" pitchFamily="18" charset="0"/>
              </a:rPr>
              <a:t>Mission</a:t>
            </a:r>
          </a:p>
          <a:p>
            <a:pPr algn="ctr"/>
            <a:endParaRPr lang="en-US" sz="1200" dirty="0" smtClean="0">
              <a:latin typeface="Times New Roman" panose="02020603050405020304" pitchFamily="18" charset="0"/>
              <a:cs typeface="Times New Roman" panose="02020603050405020304" pitchFamily="18" charset="0"/>
            </a:endParaRPr>
          </a:p>
          <a:p>
            <a:pPr algn="ctr"/>
            <a:r>
              <a:rPr lang="en-US" sz="1200" dirty="0" smtClean="0">
                <a:latin typeface="Times New Roman" panose="02020603050405020304" pitchFamily="18" charset="0"/>
                <a:cs typeface="Times New Roman" panose="02020603050405020304" pitchFamily="18" charset="0"/>
              </a:rPr>
              <a:t>Expedite </a:t>
            </a:r>
            <a:r>
              <a:rPr lang="en-US" sz="1200" dirty="0">
                <a:latin typeface="Times New Roman" panose="02020603050405020304" pitchFamily="18" charset="0"/>
                <a:cs typeface="Times New Roman" panose="02020603050405020304" pitchFamily="18" charset="0"/>
              </a:rPr>
              <a:t>Global Reach with </a:t>
            </a:r>
            <a:endParaRPr lang="en-US" sz="1200" dirty="0" smtClean="0">
              <a:latin typeface="Times New Roman" panose="02020603050405020304" pitchFamily="18" charset="0"/>
              <a:cs typeface="Times New Roman" panose="02020603050405020304" pitchFamily="18" charset="0"/>
            </a:endParaRPr>
          </a:p>
          <a:p>
            <a:pPr algn="ctr"/>
            <a:r>
              <a:rPr lang="en-US" sz="1200" dirty="0" err="1" smtClean="0">
                <a:latin typeface="Times New Roman" panose="02020603050405020304" pitchFamily="18" charset="0"/>
                <a:cs typeface="Times New Roman" panose="02020603050405020304" pitchFamily="18" charset="0"/>
              </a:rPr>
              <a:t>En</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Route </a:t>
            </a:r>
            <a:r>
              <a:rPr lang="en-US" sz="1200" dirty="0" smtClean="0">
                <a:latin typeface="Times New Roman" panose="02020603050405020304" pitchFamily="18" charset="0"/>
                <a:cs typeface="Times New Roman" panose="02020603050405020304" pitchFamily="18" charset="0"/>
              </a:rPr>
              <a:t>Professionals </a:t>
            </a:r>
            <a:r>
              <a:rPr lang="en-US" sz="1200" dirty="0">
                <a:latin typeface="Times New Roman" panose="02020603050405020304" pitchFamily="18" charset="0"/>
                <a:cs typeface="Times New Roman" panose="02020603050405020304" pitchFamily="18" charset="0"/>
              </a:rPr>
              <a:t>in </a:t>
            </a:r>
            <a:endParaRPr lang="en-US" sz="1200" dirty="0" smtClean="0">
              <a:latin typeface="Times New Roman" panose="02020603050405020304" pitchFamily="18" charset="0"/>
              <a:cs typeface="Times New Roman" panose="02020603050405020304" pitchFamily="18" charset="0"/>
            </a:endParaRPr>
          </a:p>
          <a:p>
            <a:pPr algn="ctr"/>
            <a:r>
              <a:rPr lang="en-US" sz="1200" dirty="0" smtClean="0">
                <a:latin typeface="Times New Roman" panose="02020603050405020304" pitchFamily="18" charset="0"/>
                <a:cs typeface="Times New Roman" panose="02020603050405020304" pitchFamily="18" charset="0"/>
              </a:rPr>
              <a:t>Answering </a:t>
            </a:r>
            <a:r>
              <a:rPr lang="en-US" sz="1200" dirty="0">
                <a:latin typeface="Times New Roman" panose="02020603050405020304" pitchFamily="18" charset="0"/>
                <a:cs typeface="Times New Roman" panose="02020603050405020304" pitchFamily="18" charset="0"/>
              </a:rPr>
              <a:t>Our Nation’s Call</a:t>
            </a:r>
          </a:p>
        </p:txBody>
      </p:sp>
      <p:sp>
        <p:nvSpPr>
          <p:cNvPr id="12" name="Rectangle 11"/>
          <p:cNvSpPr/>
          <p:nvPr/>
        </p:nvSpPr>
        <p:spPr>
          <a:xfrm>
            <a:off x="3428729" y="1152939"/>
            <a:ext cx="2275779" cy="1508105"/>
          </a:xfrm>
          <a:prstGeom prst="rect">
            <a:avLst/>
          </a:prstGeom>
        </p:spPr>
        <p:txBody>
          <a:bodyPr wrap="square">
            <a:spAutoFit/>
          </a:bodyPr>
          <a:lstStyle/>
          <a:p>
            <a:pPr algn="ctr"/>
            <a:r>
              <a:rPr lang="en-US" sz="1200" b="1" u="sng" dirty="0">
                <a:latin typeface="Times New Roman" panose="02020603050405020304" pitchFamily="18" charset="0"/>
                <a:cs typeface="Times New Roman" panose="02020603050405020304" pitchFamily="18" charset="0"/>
              </a:rPr>
              <a:t>Core Competencies</a:t>
            </a:r>
          </a:p>
          <a:p>
            <a:pPr algn="ctr"/>
            <a:endParaRPr lang="en-US" sz="1200" dirty="0" smtClean="0">
              <a:latin typeface="Times New Roman" panose="02020603050405020304" pitchFamily="18" charset="0"/>
              <a:cs typeface="Times New Roman" panose="02020603050405020304" pitchFamily="18" charset="0"/>
            </a:endParaRPr>
          </a:p>
          <a:p>
            <a:pPr algn="ctr">
              <a:spcBef>
                <a:spcPts val="600"/>
              </a:spcBef>
            </a:pPr>
            <a:r>
              <a:rPr lang="en-US" sz="1200" dirty="0" smtClean="0">
                <a:latin typeface="Times New Roman" panose="02020603050405020304" pitchFamily="18" charset="0"/>
                <a:cs typeface="Times New Roman" panose="02020603050405020304" pitchFamily="18" charset="0"/>
              </a:rPr>
              <a:t>Command </a:t>
            </a:r>
            <a:r>
              <a:rPr lang="en-US" sz="1200" dirty="0">
                <a:latin typeface="Times New Roman" panose="02020603050405020304" pitchFamily="18" charset="0"/>
                <a:cs typeface="Times New Roman" panose="02020603050405020304" pitchFamily="18" charset="0"/>
              </a:rPr>
              <a:t>and Control</a:t>
            </a:r>
          </a:p>
          <a:p>
            <a:pPr algn="ctr">
              <a:spcBef>
                <a:spcPts val="600"/>
              </a:spcBef>
            </a:pPr>
            <a:r>
              <a:rPr lang="en-US" sz="1200" dirty="0">
                <a:latin typeface="Times New Roman" panose="02020603050405020304" pitchFamily="18" charset="0"/>
                <a:cs typeface="Times New Roman" panose="02020603050405020304" pitchFamily="18" charset="0"/>
              </a:rPr>
              <a:t>Aeromedical Evacuation</a:t>
            </a:r>
          </a:p>
          <a:p>
            <a:pPr algn="ctr">
              <a:spcBef>
                <a:spcPts val="600"/>
              </a:spcBef>
            </a:pPr>
            <a:r>
              <a:rPr lang="en-US" sz="1200" dirty="0">
                <a:latin typeface="Times New Roman" panose="02020603050405020304" pitchFamily="18" charset="0"/>
                <a:cs typeface="Times New Roman" panose="02020603050405020304" pitchFamily="18" charset="0"/>
              </a:rPr>
              <a:t>Aircraft Maintenance</a:t>
            </a:r>
          </a:p>
          <a:p>
            <a:pPr algn="ctr">
              <a:spcBef>
                <a:spcPts val="600"/>
              </a:spcBef>
            </a:pPr>
            <a:r>
              <a:rPr lang="en-US" sz="1200" dirty="0">
                <a:latin typeface="Times New Roman" panose="02020603050405020304" pitchFamily="18" charset="0"/>
                <a:cs typeface="Times New Roman" panose="02020603050405020304" pitchFamily="18" charset="0"/>
              </a:rPr>
              <a:t>Aerial Port </a:t>
            </a:r>
            <a:r>
              <a:rPr lang="en-US" sz="1200" dirty="0" smtClean="0">
                <a:latin typeface="Times New Roman" panose="02020603050405020304" pitchFamily="18" charset="0"/>
                <a:cs typeface="Times New Roman" panose="02020603050405020304" pitchFamily="18" charset="0"/>
              </a:rPr>
              <a:t>Operations</a:t>
            </a:r>
            <a:endParaRPr lang="en-US" sz="1200" dirty="0"/>
          </a:p>
        </p:txBody>
      </p:sp>
      <p:sp>
        <p:nvSpPr>
          <p:cNvPr id="26" name="5-Point Star 25"/>
          <p:cNvSpPr/>
          <p:nvPr/>
        </p:nvSpPr>
        <p:spPr bwMode="auto">
          <a:xfrm>
            <a:off x="7411944" y="6582784"/>
            <a:ext cx="172105" cy="187286"/>
          </a:xfrm>
          <a:prstGeom prst="star5">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102" name="5-Point Star 101"/>
          <p:cNvSpPr/>
          <p:nvPr/>
        </p:nvSpPr>
        <p:spPr bwMode="auto">
          <a:xfrm>
            <a:off x="6629441" y="6573589"/>
            <a:ext cx="172105" cy="187286"/>
          </a:xfrm>
          <a:prstGeom prst="star5">
            <a:avLst/>
          </a:prstGeom>
          <a:solidFill>
            <a:srgbClr val="FF99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103" name="5-Point Star 102"/>
          <p:cNvSpPr/>
          <p:nvPr/>
        </p:nvSpPr>
        <p:spPr bwMode="auto">
          <a:xfrm>
            <a:off x="8513653" y="6590815"/>
            <a:ext cx="172105" cy="187286"/>
          </a:xfrm>
          <a:prstGeom prst="star5">
            <a:avLst/>
          </a:prstGeom>
          <a:solidFill>
            <a:srgbClr val="FF99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104" name="5-Point Star 103"/>
          <p:cNvSpPr/>
          <p:nvPr/>
        </p:nvSpPr>
        <p:spPr bwMode="auto">
          <a:xfrm>
            <a:off x="7658812" y="6591267"/>
            <a:ext cx="172105" cy="187286"/>
          </a:xfrm>
          <a:prstGeom prst="star5">
            <a:avLst/>
          </a:prstGeom>
          <a:solidFill>
            <a:srgbClr val="FF99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105" name="5-Point Star 104"/>
          <p:cNvSpPr/>
          <p:nvPr/>
        </p:nvSpPr>
        <p:spPr bwMode="auto">
          <a:xfrm>
            <a:off x="7587492" y="4927538"/>
            <a:ext cx="172105" cy="187286"/>
          </a:xfrm>
          <a:prstGeom prst="star5">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106" name="5-Point Star 105"/>
          <p:cNvSpPr/>
          <p:nvPr/>
        </p:nvSpPr>
        <p:spPr bwMode="auto">
          <a:xfrm>
            <a:off x="8523591" y="4927538"/>
            <a:ext cx="172105" cy="187286"/>
          </a:xfrm>
          <a:prstGeom prst="star5">
            <a:avLst/>
          </a:prstGeom>
          <a:solidFill>
            <a:srgbClr val="FF99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107" name="5-Point Star 106"/>
          <p:cNvSpPr/>
          <p:nvPr/>
        </p:nvSpPr>
        <p:spPr bwMode="auto">
          <a:xfrm>
            <a:off x="6482973" y="4901676"/>
            <a:ext cx="172105" cy="187286"/>
          </a:xfrm>
          <a:prstGeom prst="star5">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108" name="5-Point Star 107"/>
          <p:cNvSpPr/>
          <p:nvPr/>
        </p:nvSpPr>
        <p:spPr bwMode="auto">
          <a:xfrm>
            <a:off x="6714988" y="4905009"/>
            <a:ext cx="172105" cy="187286"/>
          </a:xfrm>
          <a:prstGeom prst="star5">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109" name="5-Point Star 108"/>
          <p:cNvSpPr/>
          <p:nvPr/>
        </p:nvSpPr>
        <p:spPr bwMode="auto">
          <a:xfrm>
            <a:off x="2036603" y="4816636"/>
            <a:ext cx="172105" cy="187286"/>
          </a:xfrm>
          <a:prstGeom prst="star5">
            <a:avLst/>
          </a:prstGeom>
          <a:solidFill>
            <a:srgbClr val="FF99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110" name="5-Point Star 109"/>
          <p:cNvSpPr/>
          <p:nvPr/>
        </p:nvSpPr>
        <p:spPr bwMode="auto">
          <a:xfrm>
            <a:off x="1779296" y="4808033"/>
            <a:ext cx="172105" cy="187286"/>
          </a:xfrm>
          <a:prstGeom prst="star5">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111" name="5-Point Star 110"/>
          <p:cNvSpPr/>
          <p:nvPr/>
        </p:nvSpPr>
        <p:spPr bwMode="auto">
          <a:xfrm>
            <a:off x="739185" y="4816469"/>
            <a:ext cx="172105" cy="187286"/>
          </a:xfrm>
          <a:prstGeom prst="star5">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112" name="5-Point Star 111"/>
          <p:cNvSpPr/>
          <p:nvPr/>
        </p:nvSpPr>
        <p:spPr bwMode="auto">
          <a:xfrm>
            <a:off x="1001179" y="4820719"/>
            <a:ext cx="172105" cy="187286"/>
          </a:xfrm>
          <a:prstGeom prst="star5">
            <a:avLst/>
          </a:prstGeom>
          <a:solidFill>
            <a:srgbClr val="FF99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113" name="5-Point Star 112"/>
          <p:cNvSpPr/>
          <p:nvPr/>
        </p:nvSpPr>
        <p:spPr bwMode="auto">
          <a:xfrm>
            <a:off x="468400" y="4816636"/>
            <a:ext cx="172105" cy="187286"/>
          </a:xfrm>
          <a:prstGeom prst="star5">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115" name="5-Point Star 114"/>
          <p:cNvSpPr/>
          <p:nvPr/>
        </p:nvSpPr>
        <p:spPr bwMode="auto">
          <a:xfrm>
            <a:off x="590943" y="6435923"/>
            <a:ext cx="172105" cy="187286"/>
          </a:xfrm>
          <a:prstGeom prst="star5">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116" name="5-Point Star 115"/>
          <p:cNvSpPr/>
          <p:nvPr/>
        </p:nvSpPr>
        <p:spPr bwMode="auto">
          <a:xfrm>
            <a:off x="823276" y="6439230"/>
            <a:ext cx="172105" cy="187286"/>
          </a:xfrm>
          <a:prstGeom prst="star5">
            <a:avLst/>
          </a:prstGeom>
          <a:solidFill>
            <a:srgbClr val="FF99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117" name="5-Point Star 116"/>
          <p:cNvSpPr/>
          <p:nvPr/>
        </p:nvSpPr>
        <p:spPr bwMode="auto">
          <a:xfrm>
            <a:off x="2153577" y="6441132"/>
            <a:ext cx="172105" cy="187286"/>
          </a:xfrm>
          <a:prstGeom prst="star5">
            <a:avLst/>
          </a:prstGeom>
          <a:solidFill>
            <a:srgbClr val="FF99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118" name="5-Point Star 117"/>
          <p:cNvSpPr/>
          <p:nvPr/>
        </p:nvSpPr>
        <p:spPr bwMode="auto">
          <a:xfrm>
            <a:off x="1909076" y="6435923"/>
            <a:ext cx="172105" cy="187286"/>
          </a:xfrm>
          <a:prstGeom prst="star5">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119" name="5-Point Star 118"/>
          <p:cNvSpPr/>
          <p:nvPr/>
        </p:nvSpPr>
        <p:spPr bwMode="auto">
          <a:xfrm>
            <a:off x="1669985" y="6439856"/>
            <a:ext cx="172105" cy="187286"/>
          </a:xfrm>
          <a:prstGeom prst="star5">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120" name="5-Point Star 119"/>
          <p:cNvSpPr/>
          <p:nvPr/>
        </p:nvSpPr>
        <p:spPr bwMode="auto">
          <a:xfrm>
            <a:off x="3431364" y="2412281"/>
            <a:ext cx="172105" cy="187286"/>
          </a:xfrm>
          <a:prstGeom prst="star5">
            <a:avLst/>
          </a:prstGeom>
          <a:solidFill>
            <a:srgbClr val="FF99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121" name="5-Point Star 120"/>
          <p:cNvSpPr/>
          <p:nvPr/>
        </p:nvSpPr>
        <p:spPr bwMode="auto">
          <a:xfrm>
            <a:off x="3430017" y="2169851"/>
            <a:ext cx="172105" cy="187286"/>
          </a:xfrm>
          <a:prstGeom prst="star5">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122" name="5-Point Star 121"/>
          <p:cNvSpPr/>
          <p:nvPr/>
        </p:nvSpPr>
        <p:spPr bwMode="auto">
          <a:xfrm>
            <a:off x="3430017" y="1912220"/>
            <a:ext cx="172105" cy="187286"/>
          </a:xfrm>
          <a:prstGeom prst="star5">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sp>
        <p:nvSpPr>
          <p:cNvPr id="123" name="5-Point Star 122"/>
          <p:cNvSpPr/>
          <p:nvPr/>
        </p:nvSpPr>
        <p:spPr bwMode="auto">
          <a:xfrm>
            <a:off x="3430017" y="1660770"/>
            <a:ext cx="172105" cy="187286"/>
          </a:xfrm>
          <a:prstGeom prst="star5">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20000"/>
              </a:spcBef>
              <a:spcAft>
                <a:spcPct val="0"/>
              </a:spcAft>
              <a:buClr>
                <a:srgbClr val="000066"/>
              </a:buClr>
              <a:buSzPct val="100000"/>
              <a:buFontTx/>
              <a:buChar char="•"/>
              <a:tabLst/>
            </a:pPr>
            <a:endParaRPr kumimoji="0" lang="en-US" sz="1600" b="1" i="0" u="none" strike="noStrike" cap="none" normalizeH="0" baseline="0" smtClean="0">
              <a:ln>
                <a:noFill/>
              </a:ln>
              <a:solidFill>
                <a:srgbClr val="000080"/>
              </a:solidFill>
              <a:effectLst/>
              <a:latin typeface="Arial" charset="0"/>
              <a:cs typeface="Arial" charset="0"/>
            </a:endParaRPr>
          </a:p>
        </p:txBody>
      </p:sp>
      <p:pic>
        <p:nvPicPr>
          <p:cNvPr id="5" name="Picture 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50955" y="5196516"/>
            <a:ext cx="902776" cy="1006203"/>
          </a:xfrm>
          <a:prstGeom prst="rect">
            <a:avLst/>
          </a:prstGeom>
        </p:spPr>
      </p:pic>
      <p:pic>
        <p:nvPicPr>
          <p:cNvPr id="6" name="Picture 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271490" y="5217259"/>
            <a:ext cx="838514" cy="959764"/>
          </a:xfrm>
          <a:prstGeom prst="rect">
            <a:avLst/>
          </a:prstGeom>
        </p:spPr>
      </p:pic>
      <p:pic>
        <p:nvPicPr>
          <p:cNvPr id="9" name="Picture 8"/>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185900" y="3607221"/>
            <a:ext cx="907434" cy="934962"/>
          </a:xfrm>
          <a:prstGeom prst="rect">
            <a:avLst/>
          </a:prstGeom>
        </p:spPr>
      </p:pic>
      <p:pic>
        <p:nvPicPr>
          <p:cNvPr id="11" name="Picture 10"/>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149873" y="3613795"/>
            <a:ext cx="919539" cy="944201"/>
          </a:xfrm>
          <a:prstGeom prst="rect">
            <a:avLst/>
          </a:prstGeom>
        </p:spPr>
      </p:pic>
      <p:pic>
        <p:nvPicPr>
          <p:cNvPr id="15" name="Picture 14"/>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197406" y="5204755"/>
            <a:ext cx="865803" cy="981848"/>
          </a:xfrm>
          <a:prstGeom prst="rect">
            <a:avLst/>
          </a:prstGeom>
        </p:spPr>
      </p:pic>
    </p:spTree>
    <p:extLst>
      <p:ext uri="{BB962C8B-B14F-4D97-AF65-F5344CB8AC3E}">
        <p14:creationId xmlns:p14="http://schemas.microsoft.com/office/powerpoint/2010/main" val="2063847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aff Meeting Slides - Master">
  <a:themeElements>
    <a:clrScheme name="Staff Meeting Slides -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ff Meeting Slides -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
            <a:srgbClr val="000066"/>
          </a:buClr>
          <a:buSzPct val="100000"/>
          <a:buFontTx/>
          <a:buChar char="•"/>
          <a:tabLst/>
          <a:defRPr kumimoji="0" lang="en-US" sz="1600" b="1" i="0" u="none" strike="noStrike" cap="none" normalizeH="0" baseline="0" smtClean="0">
            <a:ln>
              <a:noFill/>
            </a:ln>
            <a:solidFill>
              <a:srgbClr val="000080"/>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
            <a:srgbClr val="000066"/>
          </a:buClr>
          <a:buSzPct val="100000"/>
          <a:buFontTx/>
          <a:buChar char="•"/>
          <a:tabLst/>
          <a:defRPr kumimoji="0" lang="en-US" sz="1600" b="1" i="0" u="none" strike="noStrike" cap="none" normalizeH="0" baseline="0" smtClean="0">
            <a:ln>
              <a:noFill/>
            </a:ln>
            <a:solidFill>
              <a:srgbClr val="000080"/>
            </a:solidFill>
            <a:effectLst/>
            <a:latin typeface="Arial" charset="0"/>
            <a:cs typeface="Arial" charset="0"/>
          </a:defRPr>
        </a:defPPr>
      </a:lstStyle>
    </a:lnDef>
  </a:objectDefaults>
  <a:extraClrSchemeLst>
    <a:extraClrScheme>
      <a:clrScheme name="Staff Meeting Slides -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ff Meeting Slides -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ff Meeting Slides -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ff Meeting Slides -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ff Meeting Slides -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ff Meeting Slides -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ff Meeting Slides -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ff Meeting Slides -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ff Meeting Slides -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ff Meeting Slides -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ff Meeting Slides -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ff Meeting Slides -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6286</TotalTime>
  <Words>413</Words>
  <Application>Microsoft Office PowerPoint</Application>
  <PresentationFormat>On-screen Show (4:3)</PresentationFormat>
  <Paragraphs>197</Paragraphs>
  <Slides>2</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vt:i4>
      </vt:variant>
    </vt:vector>
  </HeadingPairs>
  <TitlesOfParts>
    <vt:vector size="13" baseType="lpstr">
      <vt:lpstr>Arial</vt:lpstr>
      <vt:lpstr>Baskerville Old Face</vt:lpstr>
      <vt:lpstr>Calibri</vt:lpstr>
      <vt:lpstr>Calisto MT</vt:lpstr>
      <vt:lpstr>Colonna MT</vt:lpstr>
      <vt:lpstr>Times New Roman</vt:lpstr>
      <vt:lpstr>Verdana</vt:lpstr>
      <vt:lpstr>Wingdings</vt:lpstr>
      <vt:lpstr>Office Theme</vt:lpstr>
      <vt:lpstr>1_Staff Meeting Slides - Master</vt:lpstr>
      <vt:lpstr>Custom Design</vt:lpstr>
      <vt:lpstr>PowerPoint Presentation</vt:lpstr>
      <vt:lpstr>PowerPoint Presentation</vt:lpstr>
    </vt:vector>
  </TitlesOfParts>
  <Company>U.S Air Force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REED, RANDALL Col USAF AMC 521 AMOW/CC</dc:creator>
  <cp:lastModifiedBy>ADAMS, MICHAEL A II Capt USAF AMC 521 AMOW/CCE</cp:lastModifiedBy>
  <cp:revision>283</cp:revision>
  <cp:lastPrinted>2016-02-11T14:55:16Z</cp:lastPrinted>
  <dcterms:created xsi:type="dcterms:W3CDTF">2013-09-07T10:35:42Z</dcterms:created>
  <dcterms:modified xsi:type="dcterms:W3CDTF">2016-10-18T08:29:28Z</dcterms:modified>
</cp:coreProperties>
</file>